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1040" r:id="rId2"/>
    <p:sldId id="1056" r:id="rId3"/>
    <p:sldId id="1057" r:id="rId4"/>
    <p:sldId id="269" r:id="rId5"/>
    <p:sldId id="1058" r:id="rId6"/>
    <p:sldId id="271" r:id="rId7"/>
    <p:sldId id="1055" r:id="rId8"/>
    <p:sldId id="320" r:id="rId9"/>
    <p:sldId id="270" r:id="rId10"/>
    <p:sldId id="1059" r:id="rId11"/>
  </p:sldIdLst>
  <p:sldSz cx="9144000" cy="6858000" type="screen4x3"/>
  <p:notesSz cx="9028113" cy="7077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1FB749-7C96-B04E-9C86-8FD5366ED684}">
          <p14:sldIdLst>
            <p14:sldId id="1040"/>
            <p14:sldId id="1056"/>
            <p14:sldId id="1057"/>
            <p14:sldId id="269"/>
            <p14:sldId id="1058"/>
            <p14:sldId id="271"/>
            <p14:sldId id="1055"/>
            <p14:sldId id="320"/>
            <p14:sldId id="270"/>
            <p14:sldId id="10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 Almirall" initials="JA" lastIdx="16" clrIdx="0">
    <p:extLst>
      <p:ext uri="{19B8F6BF-5375-455C-9EA6-DF929625EA0E}">
        <p15:presenceInfo xmlns:p15="http://schemas.microsoft.com/office/powerpoint/2012/main" userId="S::almirall@fiu.edu::53eb0b68-976d-4034-9a4b-2829bee46c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4EDFF"/>
    <a:srgbClr val="66DFFF"/>
    <a:srgbClr val="999999"/>
    <a:srgbClr val="E6E6E6"/>
    <a:srgbClr val="002B61"/>
    <a:srgbClr val="CCA229"/>
    <a:srgbClr val="003467"/>
    <a:srgbClr val="002E61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5952" autoAdjust="0"/>
  </p:normalViewPr>
  <p:slideViewPr>
    <p:cSldViewPr>
      <p:cViewPr varScale="1">
        <p:scale>
          <a:sx n="80" d="100"/>
          <a:sy n="80" d="100"/>
        </p:scale>
        <p:origin x="1325" y="46"/>
      </p:cViewPr>
      <p:guideLst>
        <p:guide orient="horz" pos="2208"/>
        <p:guide pos="25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8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8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98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14364" y="0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98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21583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98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14364" y="6721583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63766ED2-6F59-4590-8700-8F8DDEBE8A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14364" y="0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44788" y="530225"/>
            <a:ext cx="3538537" cy="265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812" y="3361611"/>
            <a:ext cx="7222490" cy="3184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21583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14364" y="6721583"/>
            <a:ext cx="3912182" cy="35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6FAB8044-7A71-4582-83B8-1C3F3FED2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4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PDMS (polydimethylsiloxane)- crosslinker</a:t>
            </a:r>
          </a:p>
          <a:p>
            <a:r>
              <a:rPr lang="en-US" dirty="0"/>
              <a:t>PMHS (</a:t>
            </a:r>
            <a:r>
              <a:rPr lang="en-US" dirty="0" err="1"/>
              <a:t>polymethylhydrosiloxane</a:t>
            </a:r>
            <a:r>
              <a:rPr lang="en-US" dirty="0"/>
              <a:t>)- deactivator</a:t>
            </a:r>
          </a:p>
          <a:p>
            <a:r>
              <a:rPr lang="en-US" dirty="0"/>
              <a:t>TFA (trifluoroacetic acid)- catalyst </a:t>
            </a:r>
          </a:p>
          <a:p>
            <a:r>
              <a:rPr lang="en-US" dirty="0"/>
              <a:t>MTMOS (</a:t>
            </a:r>
            <a:r>
              <a:rPr lang="en-US" dirty="0" err="1"/>
              <a:t>methyltrimeethoxysilane</a:t>
            </a:r>
            <a:r>
              <a:rPr lang="en-US" dirty="0"/>
              <a:t>)- precursor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B8DF4-DDF2-9F4D-8C12-546C4FDA54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69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PDMS (polydimethylsiloxane)- crosslinker</a:t>
            </a:r>
          </a:p>
          <a:p>
            <a:r>
              <a:rPr lang="en-US" dirty="0"/>
              <a:t>PMHS (</a:t>
            </a:r>
            <a:r>
              <a:rPr lang="en-US" dirty="0" err="1"/>
              <a:t>polymethylhydrosiloxane</a:t>
            </a:r>
            <a:r>
              <a:rPr lang="en-US" dirty="0"/>
              <a:t>)- deactivator</a:t>
            </a:r>
          </a:p>
          <a:p>
            <a:r>
              <a:rPr lang="en-US" dirty="0"/>
              <a:t>TFA (trifluoroacetic acid)- catalyst </a:t>
            </a:r>
          </a:p>
          <a:p>
            <a:r>
              <a:rPr lang="en-US" dirty="0"/>
              <a:t>MTMOS (</a:t>
            </a:r>
            <a:r>
              <a:rPr lang="en-US" dirty="0" err="1"/>
              <a:t>methyltrimeethoxysilane</a:t>
            </a:r>
            <a:r>
              <a:rPr lang="en-US" dirty="0"/>
              <a:t>)- precursor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B8DF4-DDF2-9F4D-8C12-546C4FDA54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6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83" name="Rectangle 15"/>
          <p:cNvSpPr>
            <a:spLocks noGrp="1" noChangeArrowheads="1"/>
          </p:cNvSpPr>
          <p:nvPr userDrawn="1">
            <p:ph type="ctrTitle"/>
          </p:nvPr>
        </p:nvSpPr>
        <p:spPr>
          <a:xfrm>
            <a:off x="685800" y="15748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FE9C6ECD-8E18-A64F-9F84-DCB90539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5862148-27DA-4DF6-9601-F20ABD3B96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C4C5040-DBB2-1148-8184-C9732CE233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363" t="34910" b="35524"/>
          <a:stretch/>
        </p:blipFill>
        <p:spPr>
          <a:xfrm>
            <a:off x="7176998" y="5943600"/>
            <a:ext cx="1662202" cy="50333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C84BDA2-8073-A544-976B-FECDD2084A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32868"/>
          <a:stretch/>
        </p:blipFill>
        <p:spPr>
          <a:xfrm>
            <a:off x="2057400" y="5973661"/>
            <a:ext cx="2514600" cy="503339"/>
          </a:xfrm>
          <a:prstGeom prst="rect">
            <a:avLst/>
          </a:prstGeom>
        </p:spPr>
      </p:pic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BE2C5951-AA9E-0148-9D5F-BD2DFD67D1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5884977"/>
            <a:ext cx="1981200" cy="5920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F1277B-247F-8BDF-A697-932D01FF12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70" y="76200"/>
            <a:ext cx="8382830" cy="10075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74086F-E3E8-E527-F061-EA901C44C82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76220" y="5866002"/>
            <a:ext cx="1452580" cy="68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4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F13C3-8780-464F-B048-66D85C5C4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5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6781800" cy="838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593F8-85CA-4789-B91F-4C5A048271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79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1AB0E-4CD6-433D-B484-0091D61DB0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762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6781800" cy="838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E6DBB-C80B-4F34-9221-33F32B79C2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726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C240D-193F-4834-85A3-C686ED9FF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149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0"/>
            <a:ext cx="7239000" cy="838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9EF9-0CF5-469D-9511-47D216CDD3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658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019800" cy="5476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70A06-3C9A-4DB0-8F43-5B434F76D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32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19768-BB2F-43AE-93A5-D4DDDA184D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16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019800" cy="5476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CE7E4-21D4-4E7F-A45D-8E0E712E0D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72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019800" cy="5476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62148-27DA-4DF6-9601-F20ABD3B96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5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D01DB-D9E9-463D-8A53-02F26FDD3A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8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7D14A-97C5-4CF8-A903-6348BE1F26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47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806D3-A9C5-4971-BEE0-C2729EC55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66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33350"/>
            <a:ext cx="6019800" cy="5476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6488972"/>
            <a:ext cx="457200" cy="3690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F7B4F-60FE-4A90-9E2A-E3393B6017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6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9"/>
          <p:cNvSpPr>
            <a:spLocks noChangeArrowheads="1"/>
          </p:cNvSpPr>
          <p:nvPr userDrawn="1"/>
        </p:nvSpPr>
        <p:spPr bwMode="auto">
          <a:xfrm>
            <a:off x="0" y="2362200"/>
            <a:ext cx="228599" cy="4495800"/>
          </a:xfrm>
          <a:prstGeom prst="rect">
            <a:avLst/>
          </a:prstGeom>
          <a:gradFill flip="none" rotWithShape="1">
            <a:gsLst>
              <a:gs pos="0">
                <a:srgbClr val="DEC374"/>
              </a:gs>
              <a:gs pos="71000">
                <a:srgbClr val="FFFFFF">
                  <a:lumMod val="95000"/>
                  <a:lumOff val="5000"/>
                  <a:alpha val="76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/>
          <a:lstStyle>
            <a:lvl1pPr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000"/>
          </a:p>
        </p:txBody>
      </p:sp>
      <p:sp>
        <p:nvSpPr>
          <p:cNvPr id="1132548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32549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1371600" y="6553200"/>
            <a:ext cx="716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i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3" name="Rectangle 18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-1" y="747430"/>
            <a:ext cx="9144002" cy="108960"/>
            <a:chOff x="-1" y="747430"/>
            <a:chExt cx="9144002" cy="108960"/>
          </a:xfrm>
        </p:grpSpPr>
        <p:sp>
          <p:nvSpPr>
            <p:cNvPr id="14" name="Rectangle 20"/>
            <p:cNvSpPr>
              <a:spLocks noChangeArrowheads="1"/>
            </p:cNvSpPr>
            <p:nvPr userDrawn="1"/>
          </p:nvSpPr>
          <p:spPr bwMode="auto">
            <a:xfrm>
              <a:off x="-1" y="819814"/>
              <a:ext cx="6858000" cy="36576"/>
            </a:xfrm>
            <a:prstGeom prst="rect">
              <a:avLst/>
            </a:prstGeom>
            <a:gradFill flip="none" rotWithShape="1">
              <a:gsLst>
                <a:gs pos="33000">
                  <a:srgbClr val="CCA229"/>
                </a:gs>
                <a:gs pos="96000">
                  <a:srgbClr val="FFFFFF"/>
                </a:gs>
              </a:gsLst>
              <a:lin ang="0" scaled="1"/>
              <a:tileRect/>
            </a:gradFill>
            <a:ln>
              <a:noFill/>
            </a:ln>
          </p:spPr>
          <p:txBody>
            <a:bodyPr/>
            <a:lstStyle>
              <a:lvl1pPr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2000"/>
            </a:p>
          </p:txBody>
        </p:sp>
        <p:sp>
          <p:nvSpPr>
            <p:cNvPr id="1036" name="Rectangle 20"/>
            <p:cNvSpPr>
              <a:spLocks noChangeArrowheads="1"/>
            </p:cNvSpPr>
            <p:nvPr userDrawn="1"/>
          </p:nvSpPr>
          <p:spPr bwMode="auto">
            <a:xfrm>
              <a:off x="1" y="747430"/>
              <a:ext cx="9144000" cy="73152"/>
            </a:xfrm>
            <a:prstGeom prst="rect">
              <a:avLst/>
            </a:prstGeom>
            <a:gradFill>
              <a:gsLst>
                <a:gs pos="84000">
                  <a:srgbClr val="FFFFFF"/>
                </a:gs>
                <a:gs pos="25000">
                  <a:srgbClr val="002E62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2000"/>
            </a:p>
          </p:txBody>
        </p:sp>
      </p:grpSp>
      <p:sp>
        <p:nvSpPr>
          <p:cNvPr id="13" name="Rectangle 19"/>
          <p:cNvSpPr>
            <a:spLocks noChangeArrowheads="1"/>
          </p:cNvSpPr>
          <p:nvPr userDrawn="1"/>
        </p:nvSpPr>
        <p:spPr bwMode="auto">
          <a:xfrm flipH="1" flipV="1">
            <a:off x="8915400" y="0"/>
            <a:ext cx="228599" cy="4495800"/>
          </a:xfrm>
          <a:prstGeom prst="rect">
            <a:avLst/>
          </a:prstGeom>
          <a:gradFill flip="none" rotWithShape="1">
            <a:gsLst>
              <a:gs pos="0">
                <a:srgbClr val="647F9F"/>
              </a:gs>
              <a:gs pos="40000">
                <a:srgbClr val="FFFFFF">
                  <a:alpha val="76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/>
          <a:lstStyle>
            <a:lvl1pPr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000"/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927345F9-95E4-D045-99CE-914EEDF1E829}"/>
              </a:ext>
            </a:extLst>
          </p:cNvPr>
          <p:cNvSpPr txBox="1">
            <a:spLocks/>
          </p:cNvSpPr>
          <p:nvPr userDrawn="1"/>
        </p:nvSpPr>
        <p:spPr>
          <a:xfrm>
            <a:off x="8647042" y="6374334"/>
            <a:ext cx="457200" cy="36902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200" 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fld id="{75862148-27DA-4DF6-9601-F20ABD3B965C}" type="slidenum">
              <a:rPr lang="en-US" altLang="en-US" sz="1600" smtClean="0"/>
              <a:pPr>
                <a:defRPr/>
              </a:pPr>
              <a:t>‹#›</a:t>
            </a:fld>
            <a:endParaRPr lang="en-US" altLang="en-US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0E6BDF-0F6B-36C5-B2B6-1C9B3D64C37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0" y="-152400"/>
            <a:ext cx="7356848" cy="8842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4">
              <a:lumMod val="75000"/>
              <a:lumOff val="25000"/>
            </a:schemeClr>
          </a:solidFill>
          <a:effectLst>
            <a:reflection blurRad="63500" stA="30000" endPos="30000" dist="50800" dir="5400000" sy="-100000" algn="bl" rotWithShape="0"/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Times" panose="02020603050405020304" pitchFamily="18" charset="0"/>
        <a:buChar char="•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9A10D"/>
        </a:buClr>
        <a:buFont typeface="Wingdings" panose="05000000000000000000" pitchFamily="2" charset="2"/>
        <a:buChar char="w"/>
        <a:defRPr sz="2400">
          <a:solidFill>
            <a:srgbClr val="000080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anose="02020603050405020304" pitchFamily="18" charset="0"/>
        <a:buChar char="•"/>
        <a:defRPr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79618" y="2806046"/>
            <a:ext cx="8763000" cy="198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Authors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02060"/>
                </a:solidFill>
              </a:rPr>
              <a:t>Project Identifier: </a:t>
            </a:r>
            <a:r>
              <a:rPr lang="en-US" sz="1800" dirty="0">
                <a:solidFill>
                  <a:srgbClr val="002060"/>
                </a:solidFill>
              </a:rPr>
              <a:t>[</a:t>
            </a:r>
            <a:r>
              <a:rPr lang="en-US" sz="1800" dirty="0">
                <a:solidFill>
                  <a:schemeClr val="accent1"/>
                </a:solidFill>
              </a:rPr>
              <a:t>24CARFS_X_Short_Title</a:t>
            </a:r>
            <a:r>
              <a:rPr lang="en-US" sz="1800" dirty="0">
                <a:solidFill>
                  <a:srgbClr val="002060"/>
                </a:solidFill>
              </a:rPr>
              <a:t>]</a:t>
            </a:r>
          </a:p>
          <a:p>
            <a:pPr marL="0" indent="0" algn="ctr">
              <a:buNone/>
            </a:pPr>
            <a:endParaRPr lang="en-US" altLang="en-US" sz="2400" u="sng" baseline="300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800" dirty="0"/>
              <a:t>Affiliation</a:t>
            </a:r>
            <a:endParaRPr lang="en-US" sz="1500" dirty="0">
              <a:solidFill>
                <a:schemeClr val="accent4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BD5D8CA-2653-5743-8354-426EA7E518C7}"/>
              </a:ext>
            </a:extLst>
          </p:cNvPr>
          <p:cNvSpPr txBox="1">
            <a:spLocks/>
          </p:cNvSpPr>
          <p:nvPr/>
        </p:nvSpPr>
        <p:spPr>
          <a:xfrm>
            <a:off x="6752" y="1676400"/>
            <a:ext cx="9035866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 i="0" kern="0" dirty="0"/>
              <a:t>Project Title</a:t>
            </a:r>
          </a:p>
        </p:txBody>
      </p:sp>
    </p:spTree>
    <p:extLst>
      <p:ext uri="{BB962C8B-B14F-4D97-AF65-F5344CB8AC3E}">
        <p14:creationId xmlns:p14="http://schemas.microsoft.com/office/powerpoint/2010/main" val="334914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A5A0-61C9-CC48-B1DB-7CDE79B8F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62" y="1097757"/>
            <a:ext cx="8897438" cy="618470"/>
          </a:xfrm>
        </p:spPr>
        <p:txBody>
          <a:bodyPr/>
          <a:lstStyle/>
          <a:p>
            <a:r>
              <a:rPr lang="en-US" dirty="0">
                <a:effectLst/>
              </a:rPr>
              <a:t>Faculty response to IAB questions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496A66-176F-0BDC-09C1-68C6FFF9C652}"/>
              </a:ext>
            </a:extLst>
          </p:cNvPr>
          <p:cNvSpPr txBox="1"/>
          <p:nvPr/>
        </p:nvSpPr>
        <p:spPr>
          <a:xfrm>
            <a:off x="4114800" y="124706"/>
            <a:ext cx="3304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effectLst/>
              </a:rPr>
              <a:t>“</a:t>
            </a:r>
            <a:r>
              <a:rPr lang="en-US" sz="1400" b="1" dirty="0">
                <a:solidFill>
                  <a:schemeClr val="accent1"/>
                </a:solidFill>
              </a:rPr>
              <a:t>Faculty response to IAB questions”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0531807-0D46-1D8A-DEB5-8F783A7B5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001000" cy="54768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Project title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438400"/>
            <a:ext cx="8229600" cy="3382963"/>
          </a:xfrm>
        </p:spPr>
        <p:txBody>
          <a:bodyPr/>
          <a:lstStyle/>
          <a:p>
            <a:r>
              <a:rPr lang="en-US" sz="2000" dirty="0"/>
              <a:t>Abstract/Outline</a:t>
            </a:r>
          </a:p>
          <a:p>
            <a:pPr lvl="1"/>
            <a:endParaRPr lang="en-US" sz="2000" dirty="0"/>
          </a:p>
          <a:p>
            <a:r>
              <a:rPr lang="en-US" sz="2000" dirty="0"/>
              <a:t>IAB needs addressed</a:t>
            </a:r>
          </a:p>
          <a:p>
            <a:endParaRPr lang="en-US" sz="2000" dirty="0"/>
          </a:p>
          <a:p>
            <a:r>
              <a:rPr lang="en-US" sz="2000" dirty="0"/>
              <a:t>Alignment with CARFS Roadmap</a:t>
            </a:r>
          </a:p>
        </p:txBody>
      </p:sp>
    </p:spTree>
    <p:extLst>
      <p:ext uri="{BB962C8B-B14F-4D97-AF65-F5344CB8AC3E}">
        <p14:creationId xmlns:p14="http://schemas.microsoft.com/office/powerpoint/2010/main" val="346271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781800" cy="547688"/>
          </a:xfrm>
        </p:spPr>
        <p:txBody>
          <a:bodyPr/>
          <a:lstStyle/>
          <a:p>
            <a:r>
              <a:rPr lang="en-US" dirty="0">
                <a:effectLst/>
              </a:rPr>
              <a:t>Project Description and Background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1DE58E2-79B2-346B-C6CB-8FF76B1D1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108" y="1180677"/>
            <a:ext cx="8001000" cy="547688"/>
          </a:xfrm>
        </p:spPr>
        <p:txBody>
          <a:bodyPr/>
          <a:lstStyle/>
          <a:p>
            <a:r>
              <a:rPr lang="en-US" dirty="0">
                <a:effectLst/>
              </a:rPr>
              <a:t>Preliminary or Anticipated Results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88BEE1-9DF1-9ECF-85D2-6170611E3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1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467600" cy="547688"/>
          </a:xfrm>
        </p:spPr>
        <p:txBody>
          <a:bodyPr/>
          <a:lstStyle/>
          <a:p>
            <a:r>
              <a:rPr lang="en-US" dirty="0">
                <a:effectLst/>
              </a:rPr>
              <a:t>Experimental Plan</a:t>
            </a: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	</a:t>
            </a:r>
            <a:endParaRPr lang="en-US" baseline="30000" dirty="0"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8997C7-DDEF-383C-1DAA-930E5E4B7A6A}"/>
              </a:ext>
            </a:extLst>
          </p:cNvPr>
          <p:cNvSpPr txBox="1"/>
          <p:nvPr/>
        </p:nvSpPr>
        <p:spPr>
          <a:xfrm>
            <a:off x="4114800" y="124706"/>
            <a:ext cx="1901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effectLst/>
              </a:rPr>
              <a:t>“Experimental plan”</a:t>
            </a:r>
            <a:endParaRPr lang="en-US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43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942528"/>
            <a:ext cx="6019800" cy="547688"/>
          </a:xfrm>
        </p:spPr>
        <p:txBody>
          <a:bodyPr/>
          <a:lstStyle/>
          <a:p>
            <a:r>
              <a:rPr lang="en-US" dirty="0">
                <a:effectLst/>
              </a:rPr>
              <a:t>Expected Deliverables</a:t>
            </a:r>
          </a:p>
        </p:txBody>
      </p:sp>
    </p:spTree>
    <p:extLst>
      <p:ext uri="{BB962C8B-B14F-4D97-AF65-F5344CB8AC3E}">
        <p14:creationId xmlns:p14="http://schemas.microsoft.com/office/powerpoint/2010/main" val="1821366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A5A0-61C9-CC48-B1DB-7CDE79B8F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62" y="1097757"/>
            <a:ext cx="8897438" cy="618470"/>
          </a:xfrm>
        </p:spPr>
        <p:txBody>
          <a:bodyPr/>
          <a:lstStyle/>
          <a:p>
            <a:r>
              <a:rPr lang="en-US" dirty="0">
                <a:effectLst/>
              </a:rPr>
              <a:t>How is the project novel?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1920B19-C78B-0F93-0BB4-AE4CA8819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64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107C7-5530-C24A-B0AD-2E693EAF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08458"/>
            <a:ext cx="8852334" cy="547688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Project Quarterly Milestones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3E241E-EB0E-1A6C-1D9D-6EB921C8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7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629400" cy="547688"/>
          </a:xfrm>
        </p:spPr>
        <p:txBody>
          <a:bodyPr/>
          <a:lstStyle/>
          <a:p>
            <a:r>
              <a:rPr lang="en-US" dirty="0">
                <a:effectLst/>
              </a:rPr>
              <a:t>Project Summary and Budget Outline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AF42A5-21EB-B80D-23E6-7038BB46B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93054"/>
      </p:ext>
    </p:extLst>
  </p:cSld>
  <p:clrMapOvr>
    <a:masterClrMapping/>
  </p:clrMapOvr>
</p:sld>
</file>

<file path=ppt/theme/theme1.xml><?xml version="1.0" encoding="utf-8"?>
<a:theme xmlns:a="http://schemas.openxmlformats.org/drawingml/2006/main" name="Lightbar">
  <a:themeElements>
    <a:clrScheme name="Lightbar 1">
      <a:dk1>
        <a:srgbClr val="000000"/>
      </a:dk1>
      <a:lt1>
        <a:srgbClr val="B3D1F0"/>
      </a:lt1>
      <a:dk2>
        <a:srgbClr val="1822CD"/>
      </a:dk2>
      <a:lt2>
        <a:srgbClr val="000000"/>
      </a:lt2>
      <a:accent1>
        <a:srgbClr val="3568C7"/>
      </a:accent1>
      <a:accent2>
        <a:srgbClr val="F06157"/>
      </a:accent2>
      <a:accent3>
        <a:srgbClr val="D6E5F6"/>
      </a:accent3>
      <a:accent4>
        <a:srgbClr val="000000"/>
      </a:accent4>
      <a:accent5>
        <a:srgbClr val="AEB9E0"/>
      </a:accent5>
      <a:accent6>
        <a:srgbClr val="D9574E"/>
      </a:accent6>
      <a:hlink>
        <a:srgbClr val="FF9218"/>
      </a:hlink>
      <a:folHlink>
        <a:srgbClr val="CCCCCC"/>
      </a:folHlink>
    </a:clrScheme>
    <a:fontScheme name="Lightb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ightbar 1">
        <a:dk1>
          <a:srgbClr val="000000"/>
        </a:dk1>
        <a:lt1>
          <a:srgbClr val="B3D1F0"/>
        </a:lt1>
        <a:dk2>
          <a:srgbClr val="1822CD"/>
        </a:dk2>
        <a:lt2>
          <a:srgbClr val="000000"/>
        </a:lt2>
        <a:accent1>
          <a:srgbClr val="3568C7"/>
        </a:accent1>
        <a:accent2>
          <a:srgbClr val="F06157"/>
        </a:accent2>
        <a:accent3>
          <a:srgbClr val="D6E5F6"/>
        </a:accent3>
        <a:accent4>
          <a:srgbClr val="000000"/>
        </a:accent4>
        <a:accent5>
          <a:srgbClr val="AEB9E0"/>
        </a:accent5>
        <a:accent6>
          <a:srgbClr val="D9574E"/>
        </a:accent6>
        <a:hlink>
          <a:srgbClr val="FF9218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2">
        <a:dk1>
          <a:srgbClr val="000000"/>
        </a:dk1>
        <a:lt1>
          <a:srgbClr val="DCD1EB"/>
        </a:lt1>
        <a:dk2>
          <a:srgbClr val="6C18B0"/>
        </a:dk2>
        <a:lt2>
          <a:srgbClr val="000000"/>
        </a:lt2>
        <a:accent1>
          <a:srgbClr val="9968CC"/>
        </a:accent1>
        <a:accent2>
          <a:srgbClr val="FFAF18"/>
        </a:accent2>
        <a:accent3>
          <a:srgbClr val="EBE5F3"/>
        </a:accent3>
        <a:accent4>
          <a:srgbClr val="000000"/>
        </a:accent4>
        <a:accent5>
          <a:srgbClr val="CAB9E2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3">
        <a:dk1>
          <a:srgbClr val="000000"/>
        </a:dk1>
        <a:lt1>
          <a:srgbClr val="EECAE1"/>
        </a:lt1>
        <a:dk2>
          <a:srgbClr val="DC54AD"/>
        </a:dk2>
        <a:lt2>
          <a:srgbClr val="000000"/>
        </a:lt2>
        <a:accent1>
          <a:srgbClr val="DC359C"/>
        </a:accent1>
        <a:accent2>
          <a:srgbClr val="FFAF18"/>
        </a:accent2>
        <a:accent3>
          <a:srgbClr val="F5E1EE"/>
        </a:accent3>
        <a:accent4>
          <a:srgbClr val="000000"/>
        </a:accent4>
        <a:accent5>
          <a:srgbClr val="EBAECB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4">
        <a:dk1>
          <a:srgbClr val="000000"/>
        </a:dk1>
        <a:lt1>
          <a:srgbClr val="D7E6C5"/>
        </a:lt1>
        <a:dk2>
          <a:srgbClr val="2F8B20"/>
        </a:dk2>
        <a:lt2>
          <a:srgbClr val="000000"/>
        </a:lt2>
        <a:accent1>
          <a:srgbClr val="7ABA05"/>
        </a:accent1>
        <a:accent2>
          <a:srgbClr val="FFAF18"/>
        </a:accent2>
        <a:accent3>
          <a:srgbClr val="E8F0DF"/>
        </a:accent3>
        <a:accent4>
          <a:srgbClr val="000000"/>
        </a:accent4>
        <a:accent5>
          <a:srgbClr val="BED9AA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5">
        <a:dk1>
          <a:srgbClr val="000000"/>
        </a:dk1>
        <a:lt1>
          <a:srgbClr val="F8D1A8"/>
        </a:lt1>
        <a:dk2>
          <a:srgbClr val="FF9218"/>
        </a:dk2>
        <a:lt2>
          <a:srgbClr val="000000"/>
        </a:lt2>
        <a:accent1>
          <a:srgbClr val="FFAF18"/>
        </a:accent1>
        <a:accent2>
          <a:srgbClr val="F06157"/>
        </a:accent2>
        <a:accent3>
          <a:srgbClr val="FBE5D1"/>
        </a:accent3>
        <a:accent4>
          <a:srgbClr val="000000"/>
        </a:accent4>
        <a:accent5>
          <a:srgbClr val="FFD4AB"/>
        </a:accent5>
        <a:accent6>
          <a:srgbClr val="D9574E"/>
        </a:accent6>
        <a:hlink>
          <a:srgbClr val="FF9218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6">
        <a:dk1>
          <a:srgbClr val="000000"/>
        </a:dk1>
        <a:lt1>
          <a:srgbClr val="CCCCCC"/>
        </a:lt1>
        <a:dk2>
          <a:srgbClr val="555555"/>
        </a:dk2>
        <a:lt2>
          <a:srgbClr val="000000"/>
        </a:lt2>
        <a:accent1>
          <a:srgbClr val="AAAAAA"/>
        </a:accent1>
        <a:accent2>
          <a:srgbClr val="888888"/>
        </a:accent2>
        <a:accent3>
          <a:srgbClr val="E2E2E2"/>
        </a:accent3>
        <a:accent4>
          <a:srgbClr val="000000"/>
        </a:accent4>
        <a:accent5>
          <a:srgbClr val="D2D2D2"/>
        </a:accent5>
        <a:accent6>
          <a:srgbClr val="7B7B7B"/>
        </a:accent6>
        <a:hlink>
          <a:srgbClr val="333333"/>
        </a:hlink>
        <a:folHlink>
          <a:srgbClr val="8888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X:Templates:Presentations:Designs:Lightbar</Template>
  <TotalTime>74785</TotalTime>
  <Words>118</Words>
  <Application>Microsoft Office PowerPoint</Application>
  <PresentationFormat>On-screen Show (4:3)</PresentationFormat>
  <Paragraphs>31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</vt:lpstr>
      <vt:lpstr>Wingdings</vt:lpstr>
      <vt:lpstr>Lightbar</vt:lpstr>
      <vt:lpstr>PowerPoint Presentation</vt:lpstr>
      <vt:lpstr>Project title </vt:lpstr>
      <vt:lpstr>Project Description and Background</vt:lpstr>
      <vt:lpstr>Preliminary or Anticipated Results </vt:lpstr>
      <vt:lpstr>Experimental Plan   </vt:lpstr>
      <vt:lpstr>Expected Deliverables</vt:lpstr>
      <vt:lpstr>How is the project novel?</vt:lpstr>
      <vt:lpstr>Project Quarterly Milestones</vt:lpstr>
      <vt:lpstr>Project Summary and Budget Outline</vt:lpstr>
      <vt:lpstr>Faculty response to IAB questions</vt:lpstr>
    </vt:vector>
  </TitlesOfParts>
  <Company>Department of Chemistry and Biochemistry, FIU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Anamary Tarifa</dc:creator>
  <cp:lastModifiedBy>Patrick Roman</cp:lastModifiedBy>
  <cp:revision>3405</cp:revision>
  <cp:lastPrinted>2013-08-21T13:41:56Z</cp:lastPrinted>
  <dcterms:created xsi:type="dcterms:W3CDTF">2007-09-12T00:58:20Z</dcterms:created>
  <dcterms:modified xsi:type="dcterms:W3CDTF">2024-01-03T14:06:17Z</dcterms:modified>
</cp:coreProperties>
</file>