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9" r:id="rId1"/>
  </p:sldMasterIdLst>
  <p:notesMasterIdLst>
    <p:notesMasterId r:id="rId17"/>
  </p:notesMasterIdLst>
  <p:handoutMasterIdLst>
    <p:handoutMasterId r:id="rId18"/>
  </p:handoutMasterIdLst>
  <p:sldIdLst>
    <p:sldId id="1040" r:id="rId2"/>
    <p:sldId id="1057" r:id="rId3"/>
    <p:sldId id="1058" r:id="rId4"/>
    <p:sldId id="1065" r:id="rId5"/>
    <p:sldId id="1074" r:id="rId6"/>
    <p:sldId id="1059" r:id="rId7"/>
    <p:sldId id="1060" r:id="rId8"/>
    <p:sldId id="1061" r:id="rId9"/>
    <p:sldId id="1063" r:id="rId10"/>
    <p:sldId id="1067" r:id="rId11"/>
    <p:sldId id="1069" r:id="rId12"/>
    <p:sldId id="1070" r:id="rId13"/>
    <p:sldId id="1072" r:id="rId14"/>
    <p:sldId id="1073" r:id="rId15"/>
    <p:sldId id="1071" r:id="rId16"/>
  </p:sldIdLst>
  <p:sldSz cx="9144000" cy="6858000" type="screen4x3"/>
  <p:notesSz cx="9028113" cy="7077075"/>
  <p:defaultTextStyle>
    <a:defPPr>
      <a:defRPr lang="en-US"/>
    </a:defPPr>
    <a:lvl1pPr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Default Section" id="{FC1FB749-7C96-B04E-9C86-8FD5366ED684}">
          <p14:sldIdLst>
            <p14:sldId id="1040"/>
            <p14:sldId id="1057"/>
            <p14:sldId id="1058"/>
            <p14:sldId id="1065"/>
            <p14:sldId id="1074"/>
            <p14:sldId id="1059"/>
            <p14:sldId id="1060"/>
            <p14:sldId id="1061"/>
            <p14:sldId id="1063"/>
            <p14:sldId id="1067"/>
            <p14:sldId id="1069"/>
            <p14:sldId id="1070"/>
            <p14:sldId id="1072"/>
            <p14:sldId id="1073"/>
            <p14:sldId id="1071"/>
          </p14:sldIdLst>
        </p14:section>
      </p14:sectionLst>
    </p:ext>
    <p:ext uri="{EFAFB233-063F-42B5-8137-9DF3F51BA10A}">
      <p15:sldGuideLst xmlns:p15="http://schemas.microsoft.com/office/powerpoint/2012/main">
        <p15:guide id="1" orient="horz" pos="2208">
          <p15:clr>
            <a:srgbClr val="A4A3A4"/>
          </p15:clr>
        </p15:guide>
        <p15:guide id="2" pos="259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Almirall" initials="JA" lastIdx="16" clrIdx="0">
    <p:extLst>
      <p:ext uri="{19B8F6BF-5375-455C-9EA6-DF929625EA0E}">
        <p15:presenceInfo xmlns:p15="http://schemas.microsoft.com/office/powerpoint/2012/main" userId="S::almirall@fiu.edu::53eb0b68-976d-4034-9a4b-2829bee46cd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A4EDFF"/>
    <a:srgbClr val="66DFFF"/>
    <a:srgbClr val="999999"/>
    <a:srgbClr val="E6E6E6"/>
    <a:srgbClr val="002B61"/>
    <a:srgbClr val="CCA229"/>
    <a:srgbClr val="003467"/>
    <a:srgbClr val="002E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5959" autoAdjust="0"/>
  </p:normalViewPr>
  <p:slideViewPr>
    <p:cSldViewPr>
      <p:cViewPr varScale="1">
        <p:scale>
          <a:sx n="122" d="100"/>
          <a:sy n="122" d="100"/>
        </p:scale>
        <p:origin x="1624" y="192"/>
      </p:cViewPr>
      <p:guideLst>
        <p:guide orient="horz" pos="2208"/>
        <p:guide pos="2592"/>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8114" name="Rectangle 2"/>
          <p:cNvSpPr>
            <a:spLocks noGrp="1" noChangeArrowheads="1"/>
          </p:cNvSpPr>
          <p:nvPr>
            <p:ph type="hdr" sz="quarter"/>
          </p:nvPr>
        </p:nvSpPr>
        <p:spPr bwMode="auto">
          <a:xfrm>
            <a:off x="0"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vl1pPr>
          </a:lstStyle>
          <a:p>
            <a:pPr>
              <a:defRPr/>
            </a:pPr>
            <a:endParaRPr lang="en-US" altLang="en-US"/>
          </a:p>
        </p:txBody>
      </p:sp>
      <p:sp>
        <p:nvSpPr>
          <p:cNvPr id="1498115" name="Rectangle 3"/>
          <p:cNvSpPr>
            <a:spLocks noGrp="1" noChangeArrowheads="1"/>
          </p:cNvSpPr>
          <p:nvPr>
            <p:ph type="dt" sz="quarter" idx="1"/>
          </p:nvPr>
        </p:nvSpPr>
        <p:spPr bwMode="auto">
          <a:xfrm>
            <a:off x="5114364"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vl1pPr>
          </a:lstStyle>
          <a:p>
            <a:pPr>
              <a:defRPr/>
            </a:pPr>
            <a:endParaRPr lang="en-US" altLang="en-US"/>
          </a:p>
        </p:txBody>
      </p:sp>
      <p:sp>
        <p:nvSpPr>
          <p:cNvPr id="1498116" name="Rectangle 4"/>
          <p:cNvSpPr>
            <a:spLocks noGrp="1" noChangeArrowheads="1"/>
          </p:cNvSpPr>
          <p:nvPr>
            <p:ph type="ftr" sz="quarter" idx="2"/>
          </p:nvPr>
        </p:nvSpPr>
        <p:spPr bwMode="auto">
          <a:xfrm>
            <a:off x="0"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vl1pPr>
          </a:lstStyle>
          <a:p>
            <a:pPr>
              <a:defRPr/>
            </a:pPr>
            <a:endParaRPr lang="en-US" altLang="en-US"/>
          </a:p>
        </p:txBody>
      </p:sp>
      <p:sp>
        <p:nvSpPr>
          <p:cNvPr id="1498117" name="Rectangle 5"/>
          <p:cNvSpPr>
            <a:spLocks noGrp="1" noChangeArrowheads="1"/>
          </p:cNvSpPr>
          <p:nvPr>
            <p:ph type="sldNum" sz="quarter" idx="3"/>
          </p:nvPr>
        </p:nvSpPr>
        <p:spPr bwMode="auto">
          <a:xfrm>
            <a:off x="5114364"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vl1pPr>
          </a:lstStyle>
          <a:p>
            <a:pPr>
              <a:defRPr/>
            </a:pPr>
            <a:fld id="{63766ED2-6F59-4590-8700-8F8DDEBE8A85}" type="slidenum">
              <a:rPr lang="en-US" altLang="en-US"/>
              <a:pPr>
                <a:defRPr/>
              </a:pPr>
              <a:t>‹#›</a:t>
            </a:fld>
            <a:endParaRPr lang="en-US" altLang="en-US"/>
          </a:p>
        </p:txBody>
      </p:sp>
    </p:spTree>
    <p:extLst>
      <p:ext uri="{BB962C8B-B14F-4D97-AF65-F5344CB8AC3E}">
        <p14:creationId xmlns:p14="http://schemas.microsoft.com/office/powerpoint/2010/main" val="1782844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vl1pPr>
          </a:lstStyle>
          <a:p>
            <a:pPr>
              <a:defRPr/>
            </a:pPr>
            <a:endParaRPr lang="en-US" altLang="en-US"/>
          </a:p>
        </p:txBody>
      </p:sp>
      <p:sp>
        <p:nvSpPr>
          <p:cNvPr id="3075" name="Rectangle 3"/>
          <p:cNvSpPr>
            <a:spLocks noGrp="1" noChangeArrowheads="1"/>
          </p:cNvSpPr>
          <p:nvPr>
            <p:ph type="dt" idx="1"/>
          </p:nvPr>
        </p:nvSpPr>
        <p:spPr bwMode="auto">
          <a:xfrm>
            <a:off x="5114364" y="0"/>
            <a:ext cx="3912182" cy="3538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2744788" y="530225"/>
            <a:ext cx="3538537" cy="26543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902812" y="3361611"/>
            <a:ext cx="7222490" cy="31846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vl1pPr>
          </a:lstStyle>
          <a:p>
            <a:pPr>
              <a:defRPr/>
            </a:pPr>
            <a:endParaRPr lang="en-US" altLang="en-US"/>
          </a:p>
        </p:txBody>
      </p:sp>
      <p:sp>
        <p:nvSpPr>
          <p:cNvPr id="3079" name="Rectangle 7"/>
          <p:cNvSpPr>
            <a:spLocks noGrp="1" noChangeArrowheads="1"/>
          </p:cNvSpPr>
          <p:nvPr>
            <p:ph type="sldNum" sz="quarter" idx="5"/>
          </p:nvPr>
        </p:nvSpPr>
        <p:spPr bwMode="auto">
          <a:xfrm>
            <a:off x="5114364" y="6721583"/>
            <a:ext cx="3912182" cy="35385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vl1pPr>
          </a:lstStyle>
          <a:p>
            <a:pPr>
              <a:defRPr/>
            </a:pPr>
            <a:fld id="{6FAB8044-7A71-4582-83B8-1C3F3FED2A10}" type="slidenum">
              <a:rPr lang="en-US" altLang="en-US"/>
              <a:pPr>
                <a:defRPr/>
              </a:pPr>
              <a:t>‹#›</a:t>
            </a:fld>
            <a:endParaRPr lang="en-US" altLang="en-US"/>
          </a:p>
        </p:txBody>
      </p:sp>
    </p:spTree>
    <p:extLst>
      <p:ext uri="{BB962C8B-B14F-4D97-AF65-F5344CB8AC3E}">
        <p14:creationId xmlns:p14="http://schemas.microsoft.com/office/powerpoint/2010/main" val="2068419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33583" name="Rectangle 15"/>
          <p:cNvSpPr>
            <a:spLocks noGrp="1" noChangeArrowheads="1"/>
          </p:cNvSpPr>
          <p:nvPr userDrawn="1">
            <p:ph type="ctrTitle"/>
          </p:nvPr>
        </p:nvSpPr>
        <p:spPr>
          <a:xfrm>
            <a:off x="685800" y="1574800"/>
            <a:ext cx="7772400" cy="1470025"/>
          </a:xfrm>
          <a:prstGeom prst="rect">
            <a:avLst/>
          </a:prstGeom>
        </p:spPr>
        <p:txBody>
          <a:bodyPr/>
          <a:lstStyle>
            <a:lvl1pPr>
              <a:defRPr>
                <a:solidFill>
                  <a:schemeClr val="tx1">
                    <a:lumMod val="85000"/>
                    <a:lumOff val="15000"/>
                  </a:schemeClr>
                </a:solidFill>
                <a:effectLst/>
              </a:defRPr>
            </a:lvl1pPr>
          </a:lstStyle>
          <a:p>
            <a:r>
              <a:rPr lang="en-US" dirty="0"/>
              <a:t>Click to edit Master title style</a:t>
            </a:r>
          </a:p>
        </p:txBody>
      </p:sp>
      <p:pic>
        <p:nvPicPr>
          <p:cNvPr id="4" name="Picture 3">
            <a:extLst>
              <a:ext uri="{FF2B5EF4-FFF2-40B4-BE49-F238E27FC236}">
                <a16:creationId xmlns:a16="http://schemas.microsoft.com/office/drawing/2014/main" id="{16936138-291B-4854-7215-D579EA9CF52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059" y="114639"/>
            <a:ext cx="1027278" cy="313320"/>
          </a:xfrm>
          <a:prstGeom prst="rect">
            <a:avLst/>
          </a:prstGeom>
        </p:spPr>
      </p:pic>
      <p:pic>
        <p:nvPicPr>
          <p:cNvPr id="6" name="Picture 5" descr="A logo with a globe and a letter f&#10;&#10;Description automatically generated">
            <a:extLst>
              <a:ext uri="{FF2B5EF4-FFF2-40B4-BE49-F238E27FC236}">
                <a16:creationId xmlns:a16="http://schemas.microsoft.com/office/drawing/2014/main" id="{71F1CCE2-F88E-E428-A882-A82B7FB0851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65518" y="114639"/>
            <a:ext cx="725840" cy="313320"/>
          </a:xfrm>
          <a:prstGeom prst="rect">
            <a:avLst/>
          </a:prstGeom>
        </p:spPr>
      </p:pic>
      <p:pic>
        <p:nvPicPr>
          <p:cNvPr id="8" name="Picture 7" descr="A close up of a logo&#10;&#10;Description automatically generated">
            <a:extLst>
              <a:ext uri="{FF2B5EF4-FFF2-40B4-BE49-F238E27FC236}">
                <a16:creationId xmlns:a16="http://schemas.microsoft.com/office/drawing/2014/main" id="{0292CBA9-9118-7514-43DE-693F879A63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92265" y="114639"/>
            <a:ext cx="1579935" cy="313320"/>
          </a:xfrm>
          <a:prstGeom prst="rect">
            <a:avLst/>
          </a:prstGeom>
        </p:spPr>
      </p:pic>
      <p:pic>
        <p:nvPicPr>
          <p:cNvPr id="9" name="Picture 8" descr="A black background with pink and grey letters&#10;&#10;Description automatically generated">
            <a:extLst>
              <a:ext uri="{FF2B5EF4-FFF2-40B4-BE49-F238E27FC236}">
                <a16:creationId xmlns:a16="http://schemas.microsoft.com/office/drawing/2014/main" id="{130183E0-54D6-9BC0-8E80-D7AC2E4D281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291972" y="114639"/>
            <a:ext cx="1251828" cy="313320"/>
          </a:xfrm>
          <a:prstGeom prst="rect">
            <a:avLst/>
          </a:prstGeom>
        </p:spPr>
      </p:pic>
      <p:pic>
        <p:nvPicPr>
          <p:cNvPr id="10" name="Picture 9" descr="A black background with orange text&#10;&#10;Description automatically generated">
            <a:extLst>
              <a:ext uri="{FF2B5EF4-FFF2-40B4-BE49-F238E27FC236}">
                <a16:creationId xmlns:a16="http://schemas.microsoft.com/office/drawing/2014/main" id="{D77113C5-A0AB-0203-A1F2-6D07F320017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712999" y="114639"/>
            <a:ext cx="973801" cy="313320"/>
          </a:xfrm>
          <a:prstGeom prst="rect">
            <a:avLst/>
          </a:prstGeom>
        </p:spPr>
      </p:pic>
      <p:sp>
        <p:nvSpPr>
          <p:cNvPr id="3" name="TextBox 2">
            <a:extLst>
              <a:ext uri="{FF2B5EF4-FFF2-40B4-BE49-F238E27FC236}">
                <a16:creationId xmlns:a16="http://schemas.microsoft.com/office/drawing/2014/main" id="{8CC4A59C-B269-213A-06AE-F90A93987CE1}"/>
              </a:ext>
            </a:extLst>
          </p:cNvPr>
          <p:cNvSpPr txBox="1"/>
          <p:nvPr userDrawn="1"/>
        </p:nvSpPr>
        <p:spPr>
          <a:xfrm>
            <a:off x="2615511" y="40466"/>
            <a:ext cx="1752600" cy="461665"/>
          </a:xfrm>
          <a:prstGeom prst="rect">
            <a:avLst/>
          </a:prstGeom>
          <a:noFill/>
        </p:spPr>
        <p:txBody>
          <a:bodyPr wrap="square" rtlCol="0">
            <a:spAutoFit/>
          </a:bodyPr>
          <a:lstStyle/>
          <a:p>
            <a:pPr algn="ctr"/>
            <a:r>
              <a:rPr lang="en-US" sz="800" b="1" i="0" dirty="0"/>
              <a:t>Center for Advanced Research in Forensic Science</a:t>
            </a:r>
          </a:p>
          <a:p>
            <a:pPr algn="ctr"/>
            <a:r>
              <a:rPr lang="en-US" sz="800" b="1" i="0" dirty="0"/>
              <a:t>ForensicResearch.org</a:t>
            </a:r>
          </a:p>
        </p:txBody>
      </p:sp>
    </p:spTree>
    <p:extLst>
      <p:ext uri="{BB962C8B-B14F-4D97-AF65-F5344CB8AC3E}">
        <p14:creationId xmlns:p14="http://schemas.microsoft.com/office/powerpoint/2010/main" val="78642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371600"/>
            <a:ext cx="8229600" cy="4754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2D31AB0E-4CD6-433D-B484-0091D61DB001}" type="slidenum">
              <a:rPr lang="en-US" altLang="en-US"/>
              <a:pPr>
                <a:defRPr/>
              </a:pPr>
              <a:t>‹#›</a:t>
            </a:fld>
            <a:endParaRPr lang="en-US" altLang="en-US"/>
          </a:p>
        </p:txBody>
      </p:sp>
    </p:spTree>
    <p:extLst>
      <p:ext uri="{BB962C8B-B14F-4D97-AF65-F5344CB8AC3E}">
        <p14:creationId xmlns:p14="http://schemas.microsoft.com/office/powerpoint/2010/main" val="512762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54063"/>
            <a:ext cx="6781800" cy="838200"/>
          </a:xfrm>
          <a:prstGeom prst="rect">
            <a:avLst/>
          </a:prstGeom>
        </p:spPr>
        <p:txBody>
          <a:bodyPr/>
          <a:lstStyle>
            <a:lvl1pPr>
              <a:defRPr>
                <a:effectLst/>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562E6DBB-C80B-4F34-9221-33F32B79C21F}" type="slidenum">
              <a:rPr lang="en-US" altLang="en-US"/>
              <a:pPr>
                <a:defRPr/>
              </a:pPr>
              <a:t>‹#›</a:t>
            </a:fld>
            <a:endParaRPr lang="en-US" altLang="en-US"/>
          </a:p>
        </p:txBody>
      </p:sp>
    </p:spTree>
    <p:extLst>
      <p:ext uri="{BB962C8B-B14F-4D97-AF65-F5344CB8AC3E}">
        <p14:creationId xmlns:p14="http://schemas.microsoft.com/office/powerpoint/2010/main" val="4131726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9F5C240D-193F-4834-85A3-C686ED9FF52E}" type="slidenum">
              <a:rPr lang="en-US" altLang="en-US"/>
              <a:pPr>
                <a:defRPr/>
              </a:pPr>
              <a:t>‹#›</a:t>
            </a:fld>
            <a:endParaRPr lang="en-US" altLang="en-US"/>
          </a:p>
        </p:txBody>
      </p:sp>
    </p:spTree>
    <p:extLst>
      <p:ext uri="{BB962C8B-B14F-4D97-AF65-F5344CB8AC3E}">
        <p14:creationId xmlns:p14="http://schemas.microsoft.com/office/powerpoint/2010/main" val="2678149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731837"/>
            <a:ext cx="7239000" cy="838200"/>
          </a:xfrm>
          <a:prstGeom prst="rect">
            <a:avLst/>
          </a:prstGeom>
          <a:effectLst/>
        </p:spPr>
        <p:txBody>
          <a:bodyPr/>
          <a:lstStyle>
            <a:lvl1pPr>
              <a:defRPr>
                <a:effectLst/>
              </a:defRPr>
            </a:lvl1pPr>
          </a:lstStyle>
          <a:p>
            <a:r>
              <a:rPr lang="en-US" dirty="0"/>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3C3C9EF9-0CF5-469D-9511-47D216CDD373}" type="slidenum">
              <a:rPr lang="en-US" altLang="en-US"/>
              <a:pPr>
                <a:defRPr/>
              </a:pPr>
              <a:t>‹#›</a:t>
            </a:fld>
            <a:endParaRPr lang="en-US" altLang="en-US"/>
          </a:p>
        </p:txBody>
      </p:sp>
    </p:spTree>
    <p:extLst>
      <p:ext uri="{BB962C8B-B14F-4D97-AF65-F5344CB8AC3E}">
        <p14:creationId xmlns:p14="http://schemas.microsoft.com/office/powerpoint/2010/main" val="63658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Content Placeholder 2"/>
          <p:cNvSpPr>
            <a:spLocks noGrp="1"/>
          </p:cNvSpPr>
          <p:nvPr>
            <p:ph idx="1"/>
          </p:nvPr>
        </p:nvSpPr>
        <p:spPr>
          <a:xfrm>
            <a:off x="457200" y="1828800"/>
            <a:ext cx="8229600" cy="429736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4A270A06-3C9A-4DB0-8F43-5B434F76D070}" type="slidenum">
              <a:rPr lang="en-US" altLang="en-US"/>
              <a:pPr>
                <a:defRPr/>
              </a:pPr>
              <a:t>‹#›</a:t>
            </a:fld>
            <a:endParaRPr lang="en-US" altLang="en-US"/>
          </a:p>
        </p:txBody>
      </p:sp>
    </p:spTree>
    <p:extLst>
      <p:ext uri="{BB962C8B-B14F-4D97-AF65-F5344CB8AC3E}">
        <p14:creationId xmlns:p14="http://schemas.microsoft.com/office/powerpoint/2010/main" val="2743320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effectLst/>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9AF19768-BB2F-43AE-93A5-D4DDDA184DE2}" type="slidenum">
              <a:rPr lang="en-US" altLang="en-US"/>
              <a:pPr>
                <a:defRPr/>
              </a:pPr>
              <a:t>‹#›</a:t>
            </a:fld>
            <a:endParaRPr lang="en-US" altLang="en-US"/>
          </a:p>
        </p:txBody>
      </p:sp>
    </p:spTree>
    <p:extLst>
      <p:ext uri="{BB962C8B-B14F-4D97-AF65-F5344CB8AC3E}">
        <p14:creationId xmlns:p14="http://schemas.microsoft.com/office/powerpoint/2010/main" val="88316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Content Placeholder 2"/>
          <p:cNvSpPr>
            <a:spLocks noGrp="1"/>
          </p:cNvSpPr>
          <p:nvPr>
            <p:ph sz="half" idx="1"/>
          </p:nvPr>
        </p:nvSpPr>
        <p:spPr>
          <a:xfrm>
            <a:off x="457200" y="1828800"/>
            <a:ext cx="4038600" cy="42973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828800"/>
            <a:ext cx="4038600" cy="42973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328CE7E4-21D4-4E7F-A45D-8E0E712E0D91}" type="slidenum">
              <a:rPr lang="en-US" altLang="en-US"/>
              <a:pPr>
                <a:defRPr/>
              </a:pPr>
              <a:t>‹#›</a:t>
            </a:fld>
            <a:endParaRPr lang="en-US" altLang="en-US"/>
          </a:p>
        </p:txBody>
      </p:sp>
    </p:spTree>
    <p:extLst>
      <p:ext uri="{BB962C8B-B14F-4D97-AF65-F5344CB8AC3E}">
        <p14:creationId xmlns:p14="http://schemas.microsoft.com/office/powerpoint/2010/main" val="3799725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019800" cy="547688"/>
          </a:xfrm>
          <a:prstGeom prst="rect">
            <a:avLst/>
          </a:prstGeom>
        </p:spPr>
        <p:txBody>
          <a:bodyPr/>
          <a:lstStyle>
            <a:lvl1pPr>
              <a:defRPr sz="2800">
                <a:effectLst/>
              </a:defRPr>
            </a:lvl1pPr>
          </a:lstStyle>
          <a:p>
            <a:r>
              <a:rPr lang="en-US" dirty="0"/>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75862148-27DA-4DF6-9601-F20ABD3B965C}" type="slidenum">
              <a:rPr lang="en-US" altLang="en-US"/>
              <a:pPr>
                <a:defRPr/>
              </a:pPr>
              <a:t>‹#›</a:t>
            </a:fld>
            <a:endParaRPr lang="en-US" altLang="en-US"/>
          </a:p>
        </p:txBody>
      </p:sp>
    </p:spTree>
    <p:extLst>
      <p:ext uri="{BB962C8B-B14F-4D97-AF65-F5344CB8AC3E}">
        <p14:creationId xmlns:p14="http://schemas.microsoft.com/office/powerpoint/2010/main" val="4207534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E68D01DB-D9E9-463D-8A53-02F26FDD3AF4}" type="slidenum">
              <a:rPr lang="en-US" altLang="en-US"/>
              <a:pPr>
                <a:defRPr/>
              </a:pPr>
              <a:t>‹#›</a:t>
            </a:fld>
            <a:endParaRPr lang="en-US" altLang="en-US"/>
          </a:p>
        </p:txBody>
      </p:sp>
    </p:spTree>
    <p:extLst>
      <p:ext uri="{BB962C8B-B14F-4D97-AF65-F5344CB8AC3E}">
        <p14:creationId xmlns:p14="http://schemas.microsoft.com/office/powerpoint/2010/main" val="337689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1162050"/>
          </a:xfrm>
          <a:prstGeom prst="rect">
            <a:avLst/>
          </a:prstGeom>
        </p:spPr>
        <p:txBody>
          <a:bodyPr anchor="b"/>
          <a:lstStyle>
            <a:lvl1pPr algn="l">
              <a:defRPr sz="2000" b="1">
                <a:effectLst/>
              </a:defRPr>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286000"/>
            <a:ext cx="3008313" cy="3840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16E7D14A-97C5-4CF8-A903-6348BE1F26D5}" type="slidenum">
              <a:rPr lang="en-US" altLang="en-US"/>
              <a:pPr>
                <a:defRPr/>
              </a:pPr>
              <a:t>‹#›</a:t>
            </a:fld>
            <a:endParaRPr lang="en-US" altLang="en-US"/>
          </a:p>
        </p:txBody>
      </p:sp>
    </p:spTree>
    <p:extLst>
      <p:ext uri="{BB962C8B-B14F-4D97-AF65-F5344CB8AC3E}">
        <p14:creationId xmlns:p14="http://schemas.microsoft.com/office/powerpoint/2010/main" val="3966479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effectLst/>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2A1806D3-A9C5-4971-BEE0-C2729EC55FA2}" type="slidenum">
              <a:rPr lang="en-US" altLang="en-US"/>
              <a:pPr>
                <a:defRPr/>
              </a:pPr>
              <a:t>‹#›</a:t>
            </a:fld>
            <a:endParaRPr lang="en-US" altLang="en-US"/>
          </a:p>
        </p:txBody>
      </p:sp>
    </p:spTree>
    <p:extLst>
      <p:ext uri="{BB962C8B-B14F-4D97-AF65-F5344CB8AC3E}">
        <p14:creationId xmlns:p14="http://schemas.microsoft.com/office/powerpoint/2010/main" val="3063660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6781800" cy="838200"/>
          </a:xfrm>
          <a:prstGeom prst="rect">
            <a:avLst/>
          </a:prstGeom>
        </p:spPr>
        <p:txBody>
          <a:bodyPr/>
          <a:lstStyle>
            <a:lvl1pPr>
              <a:defRPr>
                <a:effectLst/>
              </a:defRPr>
            </a:lvl1pPr>
          </a:lstStyle>
          <a:p>
            <a:r>
              <a:rPr lang="en-US" dirty="0"/>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8686800" y="6488972"/>
            <a:ext cx="457200" cy="369027"/>
          </a:xfrm>
          <a:prstGeom prst="rect">
            <a:avLst/>
          </a:prstGeom>
          <a:ln/>
        </p:spPr>
        <p:txBody>
          <a:bodyPr/>
          <a:lstStyle>
            <a:lvl1pPr>
              <a:defRPr/>
            </a:lvl1pPr>
          </a:lstStyle>
          <a:p>
            <a:pPr>
              <a:defRPr/>
            </a:pPr>
            <a:fld id="{BC8593F8-85CA-4789-B91F-4C5A048271B8}" type="slidenum">
              <a:rPr lang="en-US" altLang="en-US"/>
              <a:pPr>
                <a:defRPr/>
              </a:pPr>
              <a:t>‹#›</a:t>
            </a:fld>
            <a:endParaRPr lang="en-US" altLang="en-US"/>
          </a:p>
        </p:txBody>
      </p:sp>
    </p:spTree>
    <p:extLst>
      <p:ext uri="{BB962C8B-B14F-4D97-AF65-F5344CB8AC3E}">
        <p14:creationId xmlns:p14="http://schemas.microsoft.com/office/powerpoint/2010/main" val="171879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2548" name="Rectangle 4"/>
          <p:cNvSpPr>
            <a:spLocks noGrp="1" noChangeArrowheads="1"/>
          </p:cNvSpPr>
          <p:nvPr userDrawn="1">
            <p:ph type="dt" sz="half" idx="2"/>
          </p:nvPr>
        </p:nvSpPr>
        <p:spPr bwMode="auto">
          <a:xfrm>
            <a:off x="0" y="6553200"/>
            <a:ext cx="1219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i="0"/>
            </a:lvl1pPr>
          </a:lstStyle>
          <a:p>
            <a:pPr>
              <a:defRPr/>
            </a:pPr>
            <a:endParaRPr lang="en-US" altLang="en-US"/>
          </a:p>
        </p:txBody>
      </p:sp>
      <p:sp>
        <p:nvSpPr>
          <p:cNvPr id="1132549" name="Rectangle 5"/>
          <p:cNvSpPr>
            <a:spLocks noGrp="1" noChangeArrowheads="1"/>
          </p:cNvSpPr>
          <p:nvPr userDrawn="1">
            <p:ph type="ftr" sz="quarter" idx="3"/>
          </p:nvPr>
        </p:nvSpPr>
        <p:spPr bwMode="auto">
          <a:xfrm>
            <a:off x="1371600" y="6553200"/>
            <a:ext cx="71628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i="0"/>
            </a:lvl1pPr>
          </a:lstStyle>
          <a:p>
            <a:pPr>
              <a:defRPr/>
            </a:pPr>
            <a:endParaRPr lang="en-US" altLang="en-US"/>
          </a:p>
        </p:txBody>
      </p:sp>
      <p:sp>
        <p:nvSpPr>
          <p:cNvPr id="1033" name="Rectangle 18"/>
          <p:cNvSpPr>
            <a:spLocks noGrp="1" noChangeArrowheads="1"/>
          </p:cNvSpPr>
          <p:nvPr userDrawn="1">
            <p:ph type="body" idx="1"/>
          </p:nvPr>
        </p:nvSpPr>
        <p:spPr bwMode="auto">
          <a:xfrm>
            <a:off x="457200" y="1219200"/>
            <a:ext cx="8229600" cy="4906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6" name="Slide Number Placeholder 2">
            <a:extLst>
              <a:ext uri="{FF2B5EF4-FFF2-40B4-BE49-F238E27FC236}">
                <a16:creationId xmlns:a16="http://schemas.microsoft.com/office/drawing/2014/main" id="{927345F9-95E4-D045-99CE-914EEDF1E829}"/>
              </a:ext>
            </a:extLst>
          </p:cNvPr>
          <p:cNvSpPr txBox="1">
            <a:spLocks/>
          </p:cNvSpPr>
          <p:nvPr userDrawn="1"/>
        </p:nvSpPr>
        <p:spPr>
          <a:xfrm>
            <a:off x="8647042" y="6521086"/>
            <a:ext cx="457200" cy="369027"/>
          </a:xfrm>
          <a:prstGeom prst="rect">
            <a:avLst/>
          </a:prstGeom>
        </p:spPr>
        <p:txBody>
          <a:bodyPr/>
          <a:lstStyle>
            <a:defPPr>
              <a:defRPr lang="en-US"/>
            </a:defPPr>
            <a:lvl1pPr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200" i="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200" i="1" kern="1200">
                <a:solidFill>
                  <a:schemeClr val="tx1"/>
                </a:solidFill>
                <a:latin typeface="Arial" panose="020B0604020202020204" pitchFamily="34" charset="0"/>
                <a:ea typeface="ＭＳ Ｐゴシック" panose="020B0600070205080204" pitchFamily="34" charset="-128"/>
                <a:cs typeface="+mn-cs"/>
              </a:defRPr>
            </a:lvl9pPr>
          </a:lstStyle>
          <a:p>
            <a:pPr>
              <a:defRPr/>
            </a:pPr>
            <a:fld id="{75862148-27DA-4DF6-9601-F20ABD3B965C}" type="slidenum">
              <a:rPr lang="en-US" altLang="en-US" sz="1600" smtClean="0"/>
              <a:pPr>
                <a:defRPr/>
              </a:pPr>
              <a:t>‹#›</a:t>
            </a:fld>
            <a:endParaRPr lang="en-US" altLang="en-US" sz="1600" dirty="0"/>
          </a:p>
        </p:txBody>
      </p:sp>
      <p:pic>
        <p:nvPicPr>
          <p:cNvPr id="2" name="Picture 1">
            <a:extLst>
              <a:ext uri="{FF2B5EF4-FFF2-40B4-BE49-F238E27FC236}">
                <a16:creationId xmlns:a16="http://schemas.microsoft.com/office/drawing/2014/main" id="{78466D3A-58D8-EACC-3017-070543C41D8B}"/>
              </a:ext>
            </a:extLst>
          </p:cNvPr>
          <p:cNvPicPr>
            <a:picLocks noChangeAspect="1"/>
          </p:cNvPicPr>
          <p:nvPr userDrawn="1"/>
        </p:nvPicPr>
        <p:blipFill>
          <a:blip r:embed="rId15" cstate="print">
            <a:extLst>
              <a:ext uri="{28A0092B-C50C-407E-A947-70E740481C1C}">
                <a14:useLocalDpi xmlns:a14="http://schemas.microsoft.com/office/drawing/2010/main" val="0"/>
              </a:ext>
            </a:extLst>
          </a:blip>
          <a:srcRect/>
          <a:stretch/>
        </p:blipFill>
        <p:spPr>
          <a:xfrm>
            <a:off x="456059" y="114639"/>
            <a:ext cx="1027278" cy="313320"/>
          </a:xfrm>
          <a:prstGeom prst="rect">
            <a:avLst/>
          </a:prstGeom>
        </p:spPr>
      </p:pic>
      <p:pic>
        <p:nvPicPr>
          <p:cNvPr id="3" name="Picture 2" descr="A close up of a logo&#10;&#10;Description automatically generated">
            <a:extLst>
              <a:ext uri="{FF2B5EF4-FFF2-40B4-BE49-F238E27FC236}">
                <a16:creationId xmlns:a16="http://schemas.microsoft.com/office/drawing/2014/main" id="{3D8E9A3A-0E88-AB32-D1AA-91418338B52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92265" y="114639"/>
            <a:ext cx="1579935" cy="313320"/>
          </a:xfrm>
          <a:prstGeom prst="rect">
            <a:avLst/>
          </a:prstGeom>
        </p:spPr>
      </p:pic>
      <p:pic>
        <p:nvPicPr>
          <p:cNvPr id="4" name="Picture 3" descr="A black background with pink and grey letters&#10;&#10;Description automatically generated">
            <a:extLst>
              <a:ext uri="{FF2B5EF4-FFF2-40B4-BE49-F238E27FC236}">
                <a16:creationId xmlns:a16="http://schemas.microsoft.com/office/drawing/2014/main" id="{89AADBB5-D0E6-0072-C65D-EA5B3D6A8794}"/>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291972" y="114639"/>
            <a:ext cx="1251828" cy="313320"/>
          </a:xfrm>
          <a:prstGeom prst="rect">
            <a:avLst/>
          </a:prstGeom>
        </p:spPr>
      </p:pic>
      <p:pic>
        <p:nvPicPr>
          <p:cNvPr id="6" name="Picture 5" descr="A black background with orange text&#10;&#10;Description automatically generated">
            <a:extLst>
              <a:ext uri="{FF2B5EF4-FFF2-40B4-BE49-F238E27FC236}">
                <a16:creationId xmlns:a16="http://schemas.microsoft.com/office/drawing/2014/main" id="{D79CE3C1-0128-5763-40CF-E22999FF97D0}"/>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7712999" y="114639"/>
            <a:ext cx="973801" cy="313320"/>
          </a:xfrm>
          <a:prstGeom prst="rect">
            <a:avLst/>
          </a:prstGeom>
        </p:spPr>
      </p:pic>
      <p:sp>
        <p:nvSpPr>
          <p:cNvPr id="8" name="TextBox 7">
            <a:extLst>
              <a:ext uri="{FF2B5EF4-FFF2-40B4-BE49-F238E27FC236}">
                <a16:creationId xmlns:a16="http://schemas.microsoft.com/office/drawing/2014/main" id="{15B1F882-A9DC-C2A3-B710-6B6F4F48F89F}"/>
              </a:ext>
            </a:extLst>
          </p:cNvPr>
          <p:cNvSpPr txBox="1"/>
          <p:nvPr userDrawn="1"/>
        </p:nvSpPr>
        <p:spPr>
          <a:xfrm>
            <a:off x="2615511" y="40466"/>
            <a:ext cx="1752600" cy="461665"/>
          </a:xfrm>
          <a:prstGeom prst="rect">
            <a:avLst/>
          </a:prstGeom>
          <a:noFill/>
        </p:spPr>
        <p:txBody>
          <a:bodyPr wrap="square" rtlCol="0">
            <a:spAutoFit/>
          </a:bodyPr>
          <a:lstStyle/>
          <a:p>
            <a:pPr algn="ctr"/>
            <a:r>
              <a:rPr lang="en-US" sz="800" b="1" i="0" dirty="0"/>
              <a:t>Center for Advanced Research in Forensic Science</a:t>
            </a:r>
          </a:p>
          <a:p>
            <a:pPr algn="ctr"/>
            <a:r>
              <a:rPr lang="en-US" sz="800" b="1" i="0" dirty="0"/>
              <a:t>ForensicResearch.org</a:t>
            </a:r>
          </a:p>
        </p:txBody>
      </p:sp>
      <p:pic>
        <p:nvPicPr>
          <p:cNvPr id="10" name="Picture 9" descr="A logo with a globe and a letter f&#10;&#10;Description automatically generated">
            <a:extLst>
              <a:ext uri="{FF2B5EF4-FFF2-40B4-BE49-F238E27FC236}">
                <a16:creationId xmlns:a16="http://schemas.microsoft.com/office/drawing/2014/main" id="{4A7742E8-30E6-0488-46FD-312E1637A444}"/>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665518" y="114639"/>
            <a:ext cx="725840" cy="313320"/>
          </a:xfrm>
          <a:prstGeom prst="rect">
            <a:avLst/>
          </a:prstGeom>
        </p:spPr>
      </p:pic>
    </p:spTree>
  </p:cSld>
  <p:clrMap bg1="lt1" tx1="dk1" bg2="lt2" tx2="dk2" accent1="accent1" accent2="accent2" accent3="accent3" accent4="accent4" accent5="accent5" accent6="accent6" hlink="hlink" folHlink="folHlink"/>
  <p:sldLayoutIdLst>
    <p:sldLayoutId id="2147484230" r:id="rId1"/>
    <p:sldLayoutId id="2147484216" r:id="rId2"/>
    <p:sldLayoutId id="2147484217" r:id="rId3"/>
    <p:sldLayoutId id="2147484218" r:id="rId4"/>
    <p:sldLayoutId id="2147484219" r:id="rId5"/>
    <p:sldLayoutId id="2147484220" r:id="rId6"/>
    <p:sldLayoutId id="2147484221" r:id="rId7"/>
    <p:sldLayoutId id="2147484222" r:id="rId8"/>
    <p:sldLayoutId id="2147484225" r:id="rId9"/>
    <p:sldLayoutId id="2147484226" r:id="rId10"/>
    <p:sldLayoutId id="2147484227" r:id="rId11"/>
    <p:sldLayoutId id="2147484228" r:id="rId12"/>
    <p:sldLayoutId id="2147484229" r:id="rId13"/>
  </p:sldLayoutIdLst>
  <p:hf hdr="0" ftr="0" dt="0"/>
  <p:txStyles>
    <p:titleStyle>
      <a:lvl1pPr algn="l" rtl="0" eaLnBrk="0" fontAlgn="base" hangingPunct="0">
        <a:spcBef>
          <a:spcPct val="0"/>
        </a:spcBef>
        <a:spcAft>
          <a:spcPct val="0"/>
        </a:spcAft>
        <a:defRPr sz="2600" b="1">
          <a:solidFill>
            <a:schemeClr val="accent4">
              <a:lumMod val="75000"/>
              <a:lumOff val="25000"/>
            </a:schemeClr>
          </a:solidFill>
          <a:effectLst>
            <a:reflection blurRad="63500" stA="30000" endPos="30000" dist="50800" dir="5400000" sy="-100000" algn="bl" rotWithShape="0"/>
          </a:effectLst>
          <a:latin typeface="+mj-lt"/>
          <a:ea typeface="ＭＳ Ｐゴシック" charset="0"/>
          <a:cs typeface="ＭＳ Ｐゴシック" charset="0"/>
        </a:defRPr>
      </a:lvl1pPr>
      <a:lvl2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2pPr>
      <a:lvl3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3pPr>
      <a:lvl4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4pPr>
      <a:lvl5pPr algn="l" rtl="0" eaLnBrk="0" fontAlgn="base" hangingPunct="0">
        <a:spcBef>
          <a:spcPct val="0"/>
        </a:spcBef>
        <a:spcAft>
          <a:spcPct val="0"/>
        </a:spcAft>
        <a:defRPr sz="2600" b="1">
          <a:solidFill>
            <a:srgbClr val="FFFFFF"/>
          </a:solidFill>
          <a:latin typeface="Arial" pitchFamily="34" charset="0"/>
          <a:ea typeface="ＭＳ Ｐゴシック" charset="0"/>
          <a:cs typeface="ＭＳ Ｐゴシック" charset="0"/>
        </a:defRPr>
      </a:lvl5pPr>
      <a:lvl6pPr marL="457200" algn="ctr" rtl="0" fontAlgn="base">
        <a:spcBef>
          <a:spcPct val="0"/>
        </a:spcBef>
        <a:spcAft>
          <a:spcPct val="0"/>
        </a:spcAft>
        <a:defRPr sz="2800" b="1">
          <a:solidFill>
            <a:schemeClr val="tx2"/>
          </a:solidFill>
          <a:latin typeface="Arial" pitchFamily="34" charset="0"/>
        </a:defRPr>
      </a:lvl6pPr>
      <a:lvl7pPr marL="914400" algn="ctr" rtl="0" fontAlgn="base">
        <a:spcBef>
          <a:spcPct val="0"/>
        </a:spcBef>
        <a:spcAft>
          <a:spcPct val="0"/>
        </a:spcAft>
        <a:defRPr sz="2800" b="1">
          <a:solidFill>
            <a:schemeClr val="tx2"/>
          </a:solidFill>
          <a:latin typeface="Arial" pitchFamily="34" charset="0"/>
        </a:defRPr>
      </a:lvl7pPr>
      <a:lvl8pPr marL="1371600" algn="ctr" rtl="0" fontAlgn="base">
        <a:spcBef>
          <a:spcPct val="0"/>
        </a:spcBef>
        <a:spcAft>
          <a:spcPct val="0"/>
        </a:spcAft>
        <a:defRPr sz="2800" b="1">
          <a:solidFill>
            <a:schemeClr val="tx2"/>
          </a:solidFill>
          <a:latin typeface="Arial" pitchFamily="34" charset="0"/>
        </a:defRPr>
      </a:lvl8pPr>
      <a:lvl9pPr marL="1828800" algn="ctr" rtl="0" fontAlgn="base">
        <a:spcBef>
          <a:spcPct val="0"/>
        </a:spcBef>
        <a:spcAft>
          <a:spcPct val="0"/>
        </a:spcAft>
        <a:defRPr sz="28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rgbClr val="003366"/>
        </a:buClr>
        <a:buFont typeface="Wingdings" panose="05000000000000000000" pitchFamily="2" charset="2"/>
        <a:buChar char="§"/>
        <a:defRPr sz="28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C9A10D"/>
        </a:buClr>
        <a:buFont typeface="Wingdings" panose="05000000000000000000" pitchFamily="2" charset="2"/>
        <a:buChar char="§"/>
        <a:defRPr sz="2400">
          <a:solidFill>
            <a:schemeClr val="tx1"/>
          </a:solidFill>
          <a:latin typeface="+mn-lt"/>
          <a:ea typeface="ＭＳ Ｐゴシック" charset="0"/>
        </a:defRPr>
      </a:lvl2pPr>
      <a:lvl3pPr marL="108585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ea typeface="ＭＳ Ｐゴシック" charset="0"/>
        </a:defRPr>
      </a:lvl3pPr>
      <a:lvl4pPr marL="1428750" indent="-228600" algn="l" rtl="0" eaLnBrk="0" fontAlgn="base" hangingPunct="0">
        <a:spcBef>
          <a:spcPct val="20000"/>
        </a:spcBef>
        <a:spcAft>
          <a:spcPct val="0"/>
        </a:spcAft>
        <a:buClr>
          <a:schemeClr val="accent2"/>
        </a:buClr>
        <a:buFont typeface="Wingdings" panose="05000000000000000000" pitchFamily="2" charset="2"/>
        <a:buChar char="§"/>
        <a:defRPr>
          <a:solidFill>
            <a:schemeClr val="tx1"/>
          </a:solidFill>
          <a:latin typeface="+mn-lt"/>
          <a:ea typeface="ＭＳ Ｐゴシック" charset="0"/>
        </a:defRPr>
      </a:lvl4pPr>
      <a:lvl5pPr marL="1771650" indent="-228600" algn="l" rtl="0" eaLnBrk="0" fontAlgn="base" hangingPunct="0">
        <a:spcBef>
          <a:spcPct val="20000"/>
        </a:spcBef>
        <a:spcAft>
          <a:spcPct val="0"/>
        </a:spcAft>
        <a:buClr>
          <a:schemeClr val="tx2"/>
        </a:buClr>
        <a:buFont typeface="Wingdings" panose="05000000000000000000" pitchFamily="2" charset="2"/>
        <a:buChar char="§"/>
        <a:defRPr>
          <a:solidFill>
            <a:schemeClr val="tx1"/>
          </a:solidFill>
          <a:latin typeface="+mn-lt"/>
          <a:ea typeface="ＭＳ Ｐゴシック" charset="0"/>
        </a:defRPr>
      </a:lvl5pPr>
      <a:lvl6pPr marL="22288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6pPr>
      <a:lvl7pPr marL="26860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7pPr>
      <a:lvl8pPr marL="31432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8pPr>
      <a:lvl9pPr marL="36004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B54D6-0A9E-30F8-95A2-3B6D60DDD4FE}"/>
              </a:ext>
            </a:extLst>
          </p:cNvPr>
          <p:cNvSpPr>
            <a:spLocks noGrp="1"/>
          </p:cNvSpPr>
          <p:nvPr>
            <p:ph type="ctrTitle"/>
          </p:nvPr>
        </p:nvSpPr>
        <p:spPr>
          <a:xfrm>
            <a:off x="0" y="1295400"/>
            <a:ext cx="9144000" cy="1728456"/>
          </a:xfrm>
        </p:spPr>
        <p:txBody>
          <a:bodyPr>
            <a:noAutofit/>
          </a:bodyPr>
          <a:lstStyle/>
          <a:p>
            <a:pPr algn="ctr"/>
            <a:r>
              <a:rPr lang="en-US" sz="2400" dirty="0"/>
              <a:t>CARFS Project # N00X</a:t>
            </a:r>
            <a:br>
              <a:rPr lang="en-US" sz="2400" dirty="0"/>
            </a:br>
            <a:r>
              <a:rPr lang="en-US" sz="2400" dirty="0"/>
              <a:t>Short </a:t>
            </a:r>
            <a:r>
              <a:rPr lang="en-US" sz="2200" dirty="0"/>
              <a:t>Title: </a:t>
            </a:r>
            <a:r>
              <a:rPr lang="en-US" sz="2200" dirty="0" err="1"/>
              <a:t>Cryptowallet</a:t>
            </a:r>
            <a:r>
              <a:rPr lang="en-US" sz="2200" dirty="0"/>
              <a:t> Triage Phase II</a:t>
            </a:r>
            <a:br>
              <a:rPr lang="en-US" sz="2400" dirty="0"/>
            </a:br>
            <a:r>
              <a:rPr lang="en-US" sz="2400" dirty="0"/>
              <a:t>21CARFS_10_Tracing_Cryptocurrency_Wallets (PI-Akkaya), Florida International University</a:t>
            </a:r>
            <a:br>
              <a:rPr lang="en-US" sz="2400" dirty="0"/>
            </a:br>
            <a:br>
              <a:rPr lang="en-US" sz="2400" dirty="0">
                <a:solidFill>
                  <a:schemeClr val="bg1"/>
                </a:solidFill>
              </a:rPr>
            </a:br>
            <a:r>
              <a:rPr lang="en-US" sz="2400" dirty="0">
                <a:solidFill>
                  <a:schemeClr val="tx1"/>
                </a:solidFill>
              </a:rPr>
              <a:t>    Project Title: Triage Tool for Tracing Cryptocurrency Wallets – Phase II</a:t>
            </a:r>
            <a:br>
              <a:rPr lang="en-US" sz="2400" dirty="0">
                <a:solidFill>
                  <a:schemeClr val="tx1"/>
                </a:solidFill>
              </a:rPr>
            </a:br>
            <a:br>
              <a:rPr lang="en-US" sz="2400" dirty="0">
                <a:solidFill>
                  <a:schemeClr val="bg1"/>
                </a:solidFill>
              </a:rPr>
            </a:br>
            <a:r>
              <a:rPr lang="en-US" sz="2400" dirty="0">
                <a:solidFill>
                  <a:schemeClr val="bg1"/>
                </a:solidFill>
              </a:rPr>
              <a:t>    </a:t>
            </a:r>
            <a:r>
              <a:rPr lang="en-US" sz="2400" dirty="0">
                <a:cs typeface="Times New Roman" panose="02020603050405020304" pitchFamily="18" charset="0"/>
              </a:rPr>
              <a:t>Collaboration with DEA (Brian </a:t>
            </a:r>
            <a:r>
              <a:rPr lang="en-US" sz="2400" dirty="0" err="1">
                <a:cs typeface="Times New Roman" panose="02020603050405020304" pitchFamily="18" charset="0"/>
              </a:rPr>
              <a:t>Nunamaker</a:t>
            </a:r>
            <a:r>
              <a:rPr lang="en-US" sz="2400" dirty="0">
                <a:cs typeface="Times New Roman" panose="02020603050405020304" pitchFamily="18" charset="0"/>
              </a:rPr>
              <a:t>, Melisa </a:t>
            </a:r>
            <a:r>
              <a:rPr lang="en-US" sz="2400" dirty="0" err="1">
                <a:cs typeface="Times New Roman" panose="02020603050405020304" pitchFamily="18" charset="0"/>
              </a:rPr>
              <a:t>Hamley</a:t>
            </a:r>
            <a:r>
              <a:rPr lang="en-US" sz="2400" dirty="0">
                <a:cs typeface="Times New Roman" panose="02020603050405020304" pitchFamily="18" charset="0"/>
              </a:rPr>
              <a:t>), </a:t>
            </a:r>
            <a:r>
              <a:rPr lang="en-US" sz="2400" dirty="0">
                <a:solidFill>
                  <a:srgbClr val="000000"/>
                </a:solidFill>
                <a:effectLst/>
                <a:uFill>
                  <a:solidFill>
                    <a:srgbClr val="000000"/>
                  </a:solidFill>
                </a:uFill>
                <a:ea typeface="Arial Unicode MS" panose="020B0604020202020204" pitchFamily="34" charset="-128"/>
                <a:cs typeface="Times New Roman" panose="02020603050405020304" pitchFamily="18" charset="0"/>
              </a:rPr>
              <a:t>FBI, and USSS</a:t>
            </a:r>
            <a:endParaRPr lang="en-US" sz="2400" dirty="0">
              <a:cs typeface="Times New Roman" panose="02020603050405020304" pitchFamily="18" charset="0"/>
            </a:endParaRPr>
          </a:p>
        </p:txBody>
      </p:sp>
    </p:spTree>
    <p:extLst>
      <p:ext uri="{BB962C8B-B14F-4D97-AF65-F5344CB8AC3E}">
        <p14:creationId xmlns:p14="http://schemas.microsoft.com/office/powerpoint/2010/main" val="3349143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A6099-DAC6-2E4B-6D79-E0FA683169B1}"/>
              </a:ext>
            </a:extLst>
          </p:cNvPr>
          <p:cNvSpPr>
            <a:spLocks noGrp="1"/>
          </p:cNvSpPr>
          <p:nvPr>
            <p:ph type="title"/>
          </p:nvPr>
        </p:nvSpPr>
        <p:spPr/>
        <p:txBody>
          <a:bodyPr/>
          <a:lstStyle/>
          <a:p>
            <a:r>
              <a:rPr lang="en-US" dirty="0"/>
              <a:t>Model Testing</a:t>
            </a:r>
          </a:p>
        </p:txBody>
      </p:sp>
      <p:sp>
        <p:nvSpPr>
          <p:cNvPr id="3" name="Content Placeholder 2">
            <a:extLst>
              <a:ext uri="{FF2B5EF4-FFF2-40B4-BE49-F238E27FC236}">
                <a16:creationId xmlns:a16="http://schemas.microsoft.com/office/drawing/2014/main" id="{F9EB714E-E224-F651-E18D-7972E588E6EC}"/>
              </a:ext>
            </a:extLst>
          </p:cNvPr>
          <p:cNvSpPr>
            <a:spLocks noGrp="1"/>
          </p:cNvSpPr>
          <p:nvPr>
            <p:ph idx="1"/>
          </p:nvPr>
        </p:nvSpPr>
        <p:spPr>
          <a:xfrm>
            <a:off x="457200" y="1447800"/>
            <a:ext cx="8610600" cy="5410199"/>
          </a:xfrm>
        </p:spPr>
        <p:txBody>
          <a:bodyPr/>
          <a:lstStyle/>
          <a:p>
            <a:r>
              <a:rPr lang="en-US" dirty="0"/>
              <a:t>We made predictions on the applications installed on the iOS device.</a:t>
            </a:r>
          </a:p>
          <a:p>
            <a:r>
              <a:rPr lang="en-US" dirty="0"/>
              <a:t>Results:</a:t>
            </a:r>
          </a:p>
          <a:p>
            <a:pPr lvl="1"/>
            <a:r>
              <a:rPr lang="en-US" dirty="0"/>
              <a:t>23/23 </a:t>
            </a:r>
            <a:r>
              <a:rPr lang="en-US" b="1" u="sng" dirty="0" err="1"/>
              <a:t>Cryptowallet</a:t>
            </a:r>
            <a:r>
              <a:rPr lang="en-US" b="1" u="sng" dirty="0"/>
              <a:t> apps </a:t>
            </a:r>
            <a:r>
              <a:rPr lang="en-US" dirty="0"/>
              <a:t>(100% accuracy)</a:t>
            </a:r>
          </a:p>
          <a:p>
            <a:r>
              <a:rPr lang="en-US" dirty="0"/>
              <a:t>Cellebrite Comparison</a:t>
            </a:r>
          </a:p>
          <a:p>
            <a:pPr lvl="1"/>
            <a:r>
              <a:rPr lang="en-US" dirty="0"/>
              <a:t>Cellebrite does not give specific labels to applications; it categorizes crypto apps only into their ‘Crypto’ category.</a:t>
            </a:r>
          </a:p>
          <a:p>
            <a:pPr lvl="1"/>
            <a:r>
              <a:rPr lang="en-US" dirty="0"/>
              <a:t>Cellebrite also mislabels apps as ‘Finance’ or even misses newer applications as ‘Unknown’</a:t>
            </a:r>
          </a:p>
          <a:p>
            <a:pPr marL="457200" lvl="1" indent="0">
              <a:buNone/>
            </a:pPr>
            <a:endParaRPr lang="en-US" dirty="0"/>
          </a:p>
        </p:txBody>
      </p:sp>
    </p:spTree>
    <p:extLst>
      <p:ext uri="{BB962C8B-B14F-4D97-AF65-F5344CB8AC3E}">
        <p14:creationId xmlns:p14="http://schemas.microsoft.com/office/powerpoint/2010/main" val="2655762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5" descr="A graph of different colored bars&#10;&#10;Description automatically generated">
            <a:extLst>
              <a:ext uri="{FF2B5EF4-FFF2-40B4-BE49-F238E27FC236}">
                <a16:creationId xmlns:a16="http://schemas.microsoft.com/office/drawing/2014/main" id="{E15C77D9-DE4B-DA18-8FDD-F5BCD889BCF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82146" y="914400"/>
            <a:ext cx="6979708" cy="5234781"/>
          </a:xfrm>
          <a:noFill/>
        </p:spPr>
      </p:pic>
      <p:sp>
        <p:nvSpPr>
          <p:cNvPr id="2" name="Title 1">
            <a:extLst>
              <a:ext uri="{FF2B5EF4-FFF2-40B4-BE49-F238E27FC236}">
                <a16:creationId xmlns:a16="http://schemas.microsoft.com/office/drawing/2014/main" id="{813A6099-DAC6-2E4B-6D79-E0FA683169B1}"/>
              </a:ext>
            </a:extLst>
          </p:cNvPr>
          <p:cNvSpPr>
            <a:spLocks noGrp="1"/>
          </p:cNvSpPr>
          <p:nvPr>
            <p:ph type="title"/>
          </p:nvPr>
        </p:nvSpPr>
        <p:spPr>
          <a:xfrm>
            <a:off x="457200" y="914400"/>
            <a:ext cx="7315200" cy="547688"/>
          </a:xfrm>
        </p:spPr>
        <p:txBody>
          <a:bodyPr>
            <a:normAutofit/>
          </a:bodyPr>
          <a:lstStyle/>
          <a:p>
            <a:r>
              <a:rPr lang="en-US" dirty="0"/>
              <a:t>Testing: Comparison to Cellebrite</a:t>
            </a:r>
          </a:p>
        </p:txBody>
      </p:sp>
      <p:grpSp>
        <p:nvGrpSpPr>
          <p:cNvPr id="18" name="Group 17">
            <a:extLst>
              <a:ext uri="{FF2B5EF4-FFF2-40B4-BE49-F238E27FC236}">
                <a16:creationId xmlns:a16="http://schemas.microsoft.com/office/drawing/2014/main" id="{F4D937E5-1AED-245D-0FAB-DEAD046B5524}"/>
              </a:ext>
            </a:extLst>
          </p:cNvPr>
          <p:cNvGrpSpPr/>
          <p:nvPr/>
        </p:nvGrpSpPr>
        <p:grpSpPr>
          <a:xfrm>
            <a:off x="1673962" y="1613700"/>
            <a:ext cx="385876" cy="3234033"/>
            <a:chOff x="1673962" y="2057400"/>
            <a:chExt cx="385876" cy="3234033"/>
          </a:xfrm>
        </p:grpSpPr>
        <p:sp>
          <p:nvSpPr>
            <p:cNvPr id="7" name="TextBox 6">
              <a:extLst>
                <a:ext uri="{FF2B5EF4-FFF2-40B4-BE49-F238E27FC236}">
                  <a16:creationId xmlns:a16="http://schemas.microsoft.com/office/drawing/2014/main" id="{7AA59B3E-C021-B502-B9E6-67E8BFFAC0EE}"/>
                </a:ext>
              </a:extLst>
            </p:cNvPr>
            <p:cNvSpPr txBox="1"/>
            <p:nvPr/>
          </p:nvSpPr>
          <p:spPr>
            <a:xfrm>
              <a:off x="1676400" y="2057400"/>
              <a:ext cx="383438" cy="307777"/>
            </a:xfrm>
            <a:prstGeom prst="rect">
              <a:avLst/>
            </a:prstGeom>
            <a:noFill/>
          </p:spPr>
          <p:txBody>
            <a:bodyPr wrap="none" rtlCol="0">
              <a:spAutoFit/>
            </a:bodyPr>
            <a:lstStyle/>
            <a:p>
              <a:r>
                <a:rPr lang="en-US" sz="1400" i="0" dirty="0"/>
                <a:t>50</a:t>
              </a:r>
            </a:p>
          </p:txBody>
        </p:sp>
        <p:sp>
          <p:nvSpPr>
            <p:cNvPr id="8" name="TextBox 7">
              <a:extLst>
                <a:ext uri="{FF2B5EF4-FFF2-40B4-BE49-F238E27FC236}">
                  <a16:creationId xmlns:a16="http://schemas.microsoft.com/office/drawing/2014/main" id="{5C382A8A-692E-95C2-CA5A-6DE6BFF2A296}"/>
                </a:ext>
              </a:extLst>
            </p:cNvPr>
            <p:cNvSpPr txBox="1"/>
            <p:nvPr/>
          </p:nvSpPr>
          <p:spPr>
            <a:xfrm>
              <a:off x="1673962" y="2356842"/>
              <a:ext cx="383438" cy="307777"/>
            </a:xfrm>
            <a:prstGeom prst="rect">
              <a:avLst/>
            </a:prstGeom>
            <a:noFill/>
          </p:spPr>
          <p:txBody>
            <a:bodyPr wrap="none" rtlCol="0">
              <a:spAutoFit/>
            </a:bodyPr>
            <a:lstStyle/>
            <a:p>
              <a:r>
                <a:rPr lang="en-US" sz="1400" i="0" dirty="0"/>
                <a:t>45</a:t>
              </a:r>
            </a:p>
          </p:txBody>
        </p:sp>
        <p:sp>
          <p:nvSpPr>
            <p:cNvPr id="9" name="TextBox 8">
              <a:extLst>
                <a:ext uri="{FF2B5EF4-FFF2-40B4-BE49-F238E27FC236}">
                  <a16:creationId xmlns:a16="http://schemas.microsoft.com/office/drawing/2014/main" id="{E96BBDBF-F61E-3A0B-3A26-0B7C7A200D28}"/>
                </a:ext>
              </a:extLst>
            </p:cNvPr>
            <p:cNvSpPr txBox="1"/>
            <p:nvPr/>
          </p:nvSpPr>
          <p:spPr>
            <a:xfrm>
              <a:off x="1673962" y="2950071"/>
              <a:ext cx="383438" cy="307777"/>
            </a:xfrm>
            <a:prstGeom prst="rect">
              <a:avLst/>
            </a:prstGeom>
            <a:noFill/>
          </p:spPr>
          <p:txBody>
            <a:bodyPr wrap="none" rtlCol="0">
              <a:spAutoFit/>
            </a:bodyPr>
            <a:lstStyle/>
            <a:p>
              <a:r>
                <a:rPr lang="en-US" sz="1400" i="0" dirty="0"/>
                <a:t>35</a:t>
              </a:r>
            </a:p>
          </p:txBody>
        </p:sp>
        <p:sp>
          <p:nvSpPr>
            <p:cNvPr id="10" name="TextBox 9">
              <a:extLst>
                <a:ext uri="{FF2B5EF4-FFF2-40B4-BE49-F238E27FC236}">
                  <a16:creationId xmlns:a16="http://schemas.microsoft.com/office/drawing/2014/main" id="{ACFBFE90-ACF9-7DED-0CDC-8C106131E3E4}"/>
                </a:ext>
              </a:extLst>
            </p:cNvPr>
            <p:cNvSpPr txBox="1"/>
            <p:nvPr/>
          </p:nvSpPr>
          <p:spPr>
            <a:xfrm>
              <a:off x="1673962" y="2646461"/>
              <a:ext cx="383438" cy="307777"/>
            </a:xfrm>
            <a:prstGeom prst="rect">
              <a:avLst/>
            </a:prstGeom>
            <a:noFill/>
          </p:spPr>
          <p:txBody>
            <a:bodyPr wrap="none" rtlCol="0">
              <a:spAutoFit/>
            </a:bodyPr>
            <a:lstStyle/>
            <a:p>
              <a:r>
                <a:rPr lang="en-US" sz="1400" i="0" dirty="0"/>
                <a:t>40</a:t>
              </a:r>
            </a:p>
          </p:txBody>
        </p:sp>
        <p:sp>
          <p:nvSpPr>
            <p:cNvPr id="11" name="TextBox 10">
              <a:extLst>
                <a:ext uri="{FF2B5EF4-FFF2-40B4-BE49-F238E27FC236}">
                  <a16:creationId xmlns:a16="http://schemas.microsoft.com/office/drawing/2014/main" id="{C6361BF6-C1E4-E5D4-8FE5-235592ECACD1}"/>
                </a:ext>
              </a:extLst>
            </p:cNvPr>
            <p:cNvSpPr txBox="1"/>
            <p:nvPr/>
          </p:nvSpPr>
          <p:spPr>
            <a:xfrm>
              <a:off x="1673962" y="3547659"/>
              <a:ext cx="383438" cy="307777"/>
            </a:xfrm>
            <a:prstGeom prst="rect">
              <a:avLst/>
            </a:prstGeom>
            <a:noFill/>
          </p:spPr>
          <p:txBody>
            <a:bodyPr wrap="none" rtlCol="0">
              <a:spAutoFit/>
            </a:bodyPr>
            <a:lstStyle/>
            <a:p>
              <a:r>
                <a:rPr lang="en-US" sz="1400" i="0" dirty="0"/>
                <a:t>25</a:t>
              </a:r>
            </a:p>
          </p:txBody>
        </p:sp>
        <p:sp>
          <p:nvSpPr>
            <p:cNvPr id="12" name="TextBox 11">
              <a:extLst>
                <a:ext uri="{FF2B5EF4-FFF2-40B4-BE49-F238E27FC236}">
                  <a16:creationId xmlns:a16="http://schemas.microsoft.com/office/drawing/2014/main" id="{771C6BC5-7434-A701-D2C4-0C9E90B4EBBC}"/>
                </a:ext>
              </a:extLst>
            </p:cNvPr>
            <p:cNvSpPr txBox="1"/>
            <p:nvPr/>
          </p:nvSpPr>
          <p:spPr>
            <a:xfrm>
              <a:off x="1676400" y="3235523"/>
              <a:ext cx="383438" cy="307777"/>
            </a:xfrm>
            <a:prstGeom prst="rect">
              <a:avLst/>
            </a:prstGeom>
            <a:noFill/>
          </p:spPr>
          <p:txBody>
            <a:bodyPr wrap="none" rtlCol="0">
              <a:spAutoFit/>
            </a:bodyPr>
            <a:lstStyle/>
            <a:p>
              <a:r>
                <a:rPr lang="en-US" sz="1400" i="0" dirty="0"/>
                <a:t>30</a:t>
              </a:r>
            </a:p>
          </p:txBody>
        </p:sp>
        <p:sp>
          <p:nvSpPr>
            <p:cNvPr id="13" name="TextBox 12">
              <a:extLst>
                <a:ext uri="{FF2B5EF4-FFF2-40B4-BE49-F238E27FC236}">
                  <a16:creationId xmlns:a16="http://schemas.microsoft.com/office/drawing/2014/main" id="{ECCCD382-ED02-D12A-2C43-9CA3769845C4}"/>
                </a:ext>
              </a:extLst>
            </p:cNvPr>
            <p:cNvSpPr txBox="1"/>
            <p:nvPr/>
          </p:nvSpPr>
          <p:spPr>
            <a:xfrm>
              <a:off x="1676400" y="3820417"/>
              <a:ext cx="383438" cy="307777"/>
            </a:xfrm>
            <a:prstGeom prst="rect">
              <a:avLst/>
            </a:prstGeom>
            <a:noFill/>
          </p:spPr>
          <p:txBody>
            <a:bodyPr wrap="none" rtlCol="0">
              <a:spAutoFit/>
            </a:bodyPr>
            <a:lstStyle/>
            <a:p>
              <a:r>
                <a:rPr lang="en-US" sz="1400" i="0" dirty="0"/>
                <a:t>20</a:t>
              </a:r>
            </a:p>
          </p:txBody>
        </p:sp>
        <p:sp>
          <p:nvSpPr>
            <p:cNvPr id="14" name="TextBox 13">
              <a:extLst>
                <a:ext uri="{FF2B5EF4-FFF2-40B4-BE49-F238E27FC236}">
                  <a16:creationId xmlns:a16="http://schemas.microsoft.com/office/drawing/2014/main" id="{A25903C7-08EC-6E83-ABEE-C1AEFC48B007}"/>
                </a:ext>
              </a:extLst>
            </p:cNvPr>
            <p:cNvSpPr txBox="1"/>
            <p:nvPr/>
          </p:nvSpPr>
          <p:spPr>
            <a:xfrm>
              <a:off x="1673962" y="4114204"/>
              <a:ext cx="383438" cy="307777"/>
            </a:xfrm>
            <a:prstGeom prst="rect">
              <a:avLst/>
            </a:prstGeom>
            <a:noFill/>
          </p:spPr>
          <p:txBody>
            <a:bodyPr wrap="none" rtlCol="0">
              <a:spAutoFit/>
            </a:bodyPr>
            <a:lstStyle/>
            <a:p>
              <a:r>
                <a:rPr lang="en-US" sz="1400" i="0" dirty="0"/>
                <a:t>15</a:t>
              </a:r>
            </a:p>
          </p:txBody>
        </p:sp>
        <p:sp>
          <p:nvSpPr>
            <p:cNvPr id="15" name="TextBox 14">
              <a:extLst>
                <a:ext uri="{FF2B5EF4-FFF2-40B4-BE49-F238E27FC236}">
                  <a16:creationId xmlns:a16="http://schemas.microsoft.com/office/drawing/2014/main" id="{92E5B7BE-9426-6FBE-7D85-02AB3D8F92FE}"/>
                </a:ext>
              </a:extLst>
            </p:cNvPr>
            <p:cNvSpPr txBox="1"/>
            <p:nvPr/>
          </p:nvSpPr>
          <p:spPr>
            <a:xfrm>
              <a:off x="1673962" y="4395041"/>
              <a:ext cx="383438" cy="307777"/>
            </a:xfrm>
            <a:prstGeom prst="rect">
              <a:avLst/>
            </a:prstGeom>
            <a:noFill/>
          </p:spPr>
          <p:txBody>
            <a:bodyPr wrap="none" rtlCol="0">
              <a:spAutoFit/>
            </a:bodyPr>
            <a:lstStyle/>
            <a:p>
              <a:r>
                <a:rPr lang="en-US" sz="1400" i="0" dirty="0"/>
                <a:t>10</a:t>
              </a:r>
            </a:p>
          </p:txBody>
        </p:sp>
        <p:sp>
          <p:nvSpPr>
            <p:cNvPr id="16" name="TextBox 15">
              <a:extLst>
                <a:ext uri="{FF2B5EF4-FFF2-40B4-BE49-F238E27FC236}">
                  <a16:creationId xmlns:a16="http://schemas.microsoft.com/office/drawing/2014/main" id="{85F273EC-E259-2689-0EC7-EC2838290539}"/>
                </a:ext>
              </a:extLst>
            </p:cNvPr>
            <p:cNvSpPr txBox="1"/>
            <p:nvPr/>
          </p:nvSpPr>
          <p:spPr>
            <a:xfrm>
              <a:off x="1673962" y="4697609"/>
              <a:ext cx="284052" cy="307777"/>
            </a:xfrm>
            <a:prstGeom prst="rect">
              <a:avLst/>
            </a:prstGeom>
            <a:noFill/>
          </p:spPr>
          <p:txBody>
            <a:bodyPr wrap="none" rtlCol="0">
              <a:spAutoFit/>
            </a:bodyPr>
            <a:lstStyle/>
            <a:p>
              <a:r>
                <a:rPr lang="en-US" sz="1400" i="0" dirty="0"/>
                <a:t>5</a:t>
              </a:r>
            </a:p>
          </p:txBody>
        </p:sp>
        <p:sp>
          <p:nvSpPr>
            <p:cNvPr id="17" name="TextBox 16">
              <a:extLst>
                <a:ext uri="{FF2B5EF4-FFF2-40B4-BE49-F238E27FC236}">
                  <a16:creationId xmlns:a16="http://schemas.microsoft.com/office/drawing/2014/main" id="{00DB2035-3A11-B0CE-9179-2CB14DEE98B6}"/>
                </a:ext>
              </a:extLst>
            </p:cNvPr>
            <p:cNvSpPr txBox="1"/>
            <p:nvPr/>
          </p:nvSpPr>
          <p:spPr>
            <a:xfrm>
              <a:off x="1676400" y="4983656"/>
              <a:ext cx="284052" cy="307777"/>
            </a:xfrm>
            <a:prstGeom prst="rect">
              <a:avLst/>
            </a:prstGeom>
            <a:noFill/>
          </p:spPr>
          <p:txBody>
            <a:bodyPr wrap="none" rtlCol="0">
              <a:spAutoFit/>
            </a:bodyPr>
            <a:lstStyle/>
            <a:p>
              <a:r>
                <a:rPr lang="en-US" sz="1400" i="0" dirty="0"/>
                <a:t>0</a:t>
              </a:r>
            </a:p>
          </p:txBody>
        </p:sp>
      </p:grpSp>
      <p:sp>
        <p:nvSpPr>
          <p:cNvPr id="21" name="Content Placeholder 2">
            <a:extLst>
              <a:ext uri="{FF2B5EF4-FFF2-40B4-BE49-F238E27FC236}">
                <a16:creationId xmlns:a16="http://schemas.microsoft.com/office/drawing/2014/main" id="{3BC77E57-545A-BAB9-A67B-A772DBFC05DA}"/>
              </a:ext>
            </a:extLst>
          </p:cNvPr>
          <p:cNvSpPr txBox="1">
            <a:spLocks/>
          </p:cNvSpPr>
          <p:nvPr/>
        </p:nvSpPr>
        <p:spPr bwMode="auto">
          <a:xfrm>
            <a:off x="457200" y="5334001"/>
            <a:ext cx="8686800" cy="12191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3366"/>
              </a:buClr>
              <a:buFont typeface="Wingdings" panose="05000000000000000000" pitchFamily="2" charset="2"/>
              <a:buChar char="§"/>
              <a:defRPr sz="28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C9A10D"/>
              </a:buClr>
              <a:buFont typeface="Wingdings" panose="05000000000000000000" pitchFamily="2" charset="2"/>
              <a:buChar char="§"/>
              <a:defRPr sz="2400">
                <a:solidFill>
                  <a:schemeClr val="tx1"/>
                </a:solidFill>
                <a:latin typeface="+mn-lt"/>
                <a:ea typeface="ＭＳ Ｐゴシック" charset="0"/>
              </a:defRPr>
            </a:lvl2pPr>
            <a:lvl3pPr marL="108585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ea typeface="ＭＳ Ｐゴシック" charset="0"/>
              </a:defRPr>
            </a:lvl3pPr>
            <a:lvl4pPr marL="1428750" indent="-228600" algn="l" rtl="0" eaLnBrk="0" fontAlgn="base" hangingPunct="0">
              <a:spcBef>
                <a:spcPct val="20000"/>
              </a:spcBef>
              <a:spcAft>
                <a:spcPct val="0"/>
              </a:spcAft>
              <a:buClr>
                <a:schemeClr val="accent2"/>
              </a:buClr>
              <a:buFont typeface="Wingdings" panose="05000000000000000000" pitchFamily="2" charset="2"/>
              <a:buChar char="§"/>
              <a:defRPr>
                <a:solidFill>
                  <a:schemeClr val="tx1"/>
                </a:solidFill>
                <a:latin typeface="+mn-lt"/>
                <a:ea typeface="ＭＳ Ｐゴシック" charset="0"/>
              </a:defRPr>
            </a:lvl4pPr>
            <a:lvl5pPr marL="1771650" indent="-228600" algn="l" rtl="0" eaLnBrk="0" fontAlgn="base" hangingPunct="0">
              <a:spcBef>
                <a:spcPct val="20000"/>
              </a:spcBef>
              <a:spcAft>
                <a:spcPct val="0"/>
              </a:spcAft>
              <a:buClr>
                <a:schemeClr val="tx2"/>
              </a:buClr>
              <a:buFont typeface="Wingdings" panose="05000000000000000000" pitchFamily="2" charset="2"/>
              <a:buChar char="§"/>
              <a:defRPr>
                <a:solidFill>
                  <a:schemeClr val="tx1"/>
                </a:solidFill>
                <a:latin typeface="+mn-lt"/>
                <a:ea typeface="ＭＳ Ｐゴシック" charset="0"/>
              </a:defRPr>
            </a:lvl5pPr>
            <a:lvl6pPr marL="22288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6pPr>
            <a:lvl7pPr marL="26860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7pPr>
            <a:lvl8pPr marL="31432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8pPr>
            <a:lvl9pPr marL="360045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9pPr>
          </a:lstStyle>
          <a:p>
            <a:r>
              <a:rPr lang="en-US" sz="1600" i="0" kern="0" dirty="0"/>
              <a:t>We made predictions on the applications installed on the iOS device.</a:t>
            </a:r>
          </a:p>
          <a:p>
            <a:r>
              <a:rPr lang="en-US" sz="1600" i="0" kern="0" dirty="0"/>
              <a:t>Results for our approach: 23/23 </a:t>
            </a:r>
            <a:r>
              <a:rPr lang="en-US" sz="1600" b="1" i="0" u="sng" kern="0" dirty="0" err="1"/>
              <a:t>Cryptowallet</a:t>
            </a:r>
            <a:r>
              <a:rPr lang="en-US" sz="1600" b="1" i="0" u="sng" kern="0" dirty="0"/>
              <a:t> apps </a:t>
            </a:r>
            <a:r>
              <a:rPr lang="en-US" sz="1600" i="0" kern="0" dirty="0"/>
              <a:t>(100% accuracy)</a:t>
            </a:r>
          </a:p>
          <a:p>
            <a:r>
              <a:rPr lang="en-US" sz="1600" i="0" kern="0" dirty="0"/>
              <a:t>Cellebrite (~50% accuracy):</a:t>
            </a:r>
          </a:p>
          <a:p>
            <a:pPr lvl="1"/>
            <a:r>
              <a:rPr lang="en-US" sz="1400" i="0" kern="0" dirty="0"/>
              <a:t>Cellebrite also mislabels apps as ‘Finance’ or even misses newer applications as ‘Unknown’</a:t>
            </a:r>
          </a:p>
          <a:p>
            <a:pPr lvl="1"/>
            <a:endParaRPr lang="en-US" sz="1400" i="0" kern="0" dirty="0"/>
          </a:p>
        </p:txBody>
      </p:sp>
    </p:spTree>
    <p:extLst>
      <p:ext uri="{BB962C8B-B14F-4D97-AF65-F5344CB8AC3E}">
        <p14:creationId xmlns:p14="http://schemas.microsoft.com/office/powerpoint/2010/main" val="1565123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A6099-DAC6-2E4B-6D79-E0FA683169B1}"/>
              </a:ext>
            </a:extLst>
          </p:cNvPr>
          <p:cNvSpPr>
            <a:spLocks noGrp="1"/>
          </p:cNvSpPr>
          <p:nvPr>
            <p:ph type="title"/>
          </p:nvPr>
        </p:nvSpPr>
        <p:spPr/>
        <p:txBody>
          <a:bodyPr/>
          <a:lstStyle/>
          <a:p>
            <a:r>
              <a:rPr lang="en-US" dirty="0"/>
              <a:t>Future Tasks</a:t>
            </a:r>
          </a:p>
        </p:txBody>
      </p:sp>
      <p:sp>
        <p:nvSpPr>
          <p:cNvPr id="3" name="Content Placeholder 2">
            <a:extLst>
              <a:ext uri="{FF2B5EF4-FFF2-40B4-BE49-F238E27FC236}">
                <a16:creationId xmlns:a16="http://schemas.microsoft.com/office/drawing/2014/main" id="{F9EB714E-E224-F651-E18D-7972E588E6EC}"/>
              </a:ext>
            </a:extLst>
          </p:cNvPr>
          <p:cNvSpPr>
            <a:spLocks noGrp="1"/>
          </p:cNvSpPr>
          <p:nvPr>
            <p:ph idx="1"/>
          </p:nvPr>
        </p:nvSpPr>
        <p:spPr/>
        <p:txBody>
          <a:bodyPr/>
          <a:lstStyle/>
          <a:p>
            <a:r>
              <a:rPr lang="en-US" dirty="0"/>
              <a:t>Current approach scans the entire app store for applications that match the bundle identifiers found on the device</a:t>
            </a:r>
          </a:p>
          <a:p>
            <a:pPr lvl="1"/>
            <a:r>
              <a:rPr lang="en-US" dirty="0"/>
              <a:t>Future versions of the project may involve directly searching for specific apps to reduce run time and increase efficiency.</a:t>
            </a:r>
          </a:p>
          <a:p>
            <a:r>
              <a:rPr lang="en-US" dirty="0"/>
              <a:t>More training with larger dataset</a:t>
            </a:r>
          </a:p>
          <a:p>
            <a:r>
              <a:rPr lang="en-US" dirty="0"/>
              <a:t>Improving image recognition accuracy</a:t>
            </a:r>
          </a:p>
          <a:p>
            <a:r>
              <a:rPr lang="en-US" dirty="0"/>
              <a:t>Integration with the current tool</a:t>
            </a:r>
          </a:p>
          <a:p>
            <a:pPr lvl="1"/>
            <a:r>
              <a:rPr lang="en-US" dirty="0"/>
              <a:t>Software development</a:t>
            </a:r>
          </a:p>
          <a:p>
            <a:endParaRPr lang="en-US" dirty="0"/>
          </a:p>
        </p:txBody>
      </p:sp>
    </p:spTree>
    <p:extLst>
      <p:ext uri="{BB962C8B-B14F-4D97-AF65-F5344CB8AC3E}">
        <p14:creationId xmlns:p14="http://schemas.microsoft.com/office/powerpoint/2010/main" val="620324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3C05B-01CC-62F8-5CA0-1D53A66A7331}"/>
              </a:ext>
            </a:extLst>
          </p:cNvPr>
          <p:cNvSpPr>
            <a:spLocks noGrp="1"/>
          </p:cNvSpPr>
          <p:nvPr>
            <p:ph type="title"/>
          </p:nvPr>
        </p:nvSpPr>
        <p:spPr/>
        <p:txBody>
          <a:bodyPr/>
          <a:lstStyle/>
          <a:p>
            <a:r>
              <a:rPr lang="en-US" dirty="0"/>
              <a:t>Challenges</a:t>
            </a:r>
          </a:p>
        </p:txBody>
      </p:sp>
      <p:sp>
        <p:nvSpPr>
          <p:cNvPr id="3" name="Content Placeholder 2">
            <a:extLst>
              <a:ext uri="{FF2B5EF4-FFF2-40B4-BE49-F238E27FC236}">
                <a16:creationId xmlns:a16="http://schemas.microsoft.com/office/drawing/2014/main" id="{EEA129C4-EFDE-D6B7-EA8B-ED1F0D28E14E}"/>
              </a:ext>
            </a:extLst>
          </p:cNvPr>
          <p:cNvSpPr>
            <a:spLocks noGrp="1"/>
          </p:cNvSpPr>
          <p:nvPr>
            <p:ph idx="1"/>
          </p:nvPr>
        </p:nvSpPr>
        <p:spPr/>
        <p:txBody>
          <a:bodyPr/>
          <a:lstStyle/>
          <a:p>
            <a:r>
              <a:rPr lang="en-US" dirty="0"/>
              <a:t>Delays in paperwork and recruitment</a:t>
            </a:r>
          </a:p>
          <a:p>
            <a:pPr lvl="1"/>
            <a:r>
              <a:rPr lang="en-US" dirty="0"/>
              <a:t>Could not hire for summer</a:t>
            </a:r>
          </a:p>
          <a:p>
            <a:pPr lvl="1"/>
            <a:r>
              <a:rPr lang="en-US" dirty="0"/>
              <a:t>A graduate student will be hired full time for this project in Fall</a:t>
            </a:r>
          </a:p>
          <a:p>
            <a:r>
              <a:rPr lang="en-US" dirty="0"/>
              <a:t>Lack of testing data</a:t>
            </a:r>
          </a:p>
          <a:p>
            <a:pPr lvl="1"/>
            <a:r>
              <a:rPr lang="en-US" dirty="0"/>
              <a:t>We are creating our own test cases locally</a:t>
            </a:r>
          </a:p>
          <a:p>
            <a:r>
              <a:rPr lang="en-US" dirty="0"/>
              <a:t>Software interoperability issues</a:t>
            </a:r>
          </a:p>
          <a:p>
            <a:pPr lvl="1"/>
            <a:r>
              <a:rPr lang="en-US" dirty="0"/>
              <a:t>Code smoothly running on MAC platforms but requires more auxiliary files for Windows</a:t>
            </a:r>
          </a:p>
        </p:txBody>
      </p:sp>
    </p:spTree>
    <p:extLst>
      <p:ext uri="{BB962C8B-B14F-4D97-AF65-F5344CB8AC3E}">
        <p14:creationId xmlns:p14="http://schemas.microsoft.com/office/powerpoint/2010/main" val="1350508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D3817-5B43-E190-53D0-8F8FF5D38595}"/>
              </a:ext>
            </a:extLst>
          </p:cNvPr>
          <p:cNvSpPr>
            <a:spLocks noGrp="1"/>
          </p:cNvSpPr>
          <p:nvPr>
            <p:ph type="title"/>
          </p:nvPr>
        </p:nvSpPr>
        <p:spPr/>
        <p:txBody>
          <a:bodyPr/>
          <a:lstStyle/>
          <a:p>
            <a:r>
              <a:rPr lang="en-US" dirty="0"/>
              <a:t>Publications/Patents</a:t>
            </a:r>
          </a:p>
        </p:txBody>
      </p:sp>
      <p:sp>
        <p:nvSpPr>
          <p:cNvPr id="3" name="Content Placeholder 2">
            <a:extLst>
              <a:ext uri="{FF2B5EF4-FFF2-40B4-BE49-F238E27FC236}">
                <a16:creationId xmlns:a16="http://schemas.microsoft.com/office/drawing/2014/main" id="{BC5A1663-8756-3844-41FD-34553EA1240C}"/>
              </a:ext>
            </a:extLst>
          </p:cNvPr>
          <p:cNvSpPr>
            <a:spLocks noGrp="1"/>
          </p:cNvSpPr>
          <p:nvPr>
            <p:ph idx="1"/>
          </p:nvPr>
        </p:nvSpPr>
        <p:spPr/>
        <p:txBody>
          <a:bodyPr/>
          <a:lstStyle/>
          <a:p>
            <a:r>
              <a:rPr lang="en-US" dirty="0"/>
              <a:t>A new publication which extends the previous conference publication is planned for a journal</a:t>
            </a:r>
          </a:p>
          <a:p>
            <a:r>
              <a:rPr lang="en-US" dirty="0"/>
              <a:t>A patent is already obtained in Phase I</a:t>
            </a:r>
          </a:p>
          <a:p>
            <a:r>
              <a:rPr lang="en-US" dirty="0"/>
              <a:t>This phase will mostly focus on tool and GUI improvements</a:t>
            </a:r>
          </a:p>
        </p:txBody>
      </p:sp>
    </p:spTree>
    <p:extLst>
      <p:ext uri="{BB962C8B-B14F-4D97-AF65-F5344CB8AC3E}">
        <p14:creationId xmlns:p14="http://schemas.microsoft.com/office/powerpoint/2010/main" val="97419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93343-6E89-47A6-5F55-12C89A8FBC5E}"/>
              </a:ext>
            </a:extLst>
          </p:cNvPr>
          <p:cNvSpPr>
            <a:spLocks noGrp="1"/>
          </p:cNvSpPr>
          <p:nvPr>
            <p:ph type="title"/>
          </p:nvPr>
        </p:nvSpPr>
        <p:spPr>
          <a:xfrm>
            <a:off x="3276600" y="3155156"/>
            <a:ext cx="2286000" cy="547688"/>
          </a:xfrm>
        </p:spPr>
        <p:txBody>
          <a:bodyPr/>
          <a:lstStyle/>
          <a:p>
            <a:r>
              <a:rPr lang="en-US" dirty="0"/>
              <a:t>Questions?</a:t>
            </a:r>
          </a:p>
        </p:txBody>
      </p:sp>
    </p:spTree>
    <p:extLst>
      <p:ext uri="{BB962C8B-B14F-4D97-AF65-F5344CB8AC3E}">
        <p14:creationId xmlns:p14="http://schemas.microsoft.com/office/powerpoint/2010/main" val="2701479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99321-6DB0-9A33-6F65-C0E1A0E4A677}"/>
              </a:ext>
            </a:extLst>
          </p:cNvPr>
          <p:cNvSpPr>
            <a:spLocks noGrp="1"/>
          </p:cNvSpPr>
          <p:nvPr>
            <p:ph type="title"/>
          </p:nvPr>
        </p:nvSpPr>
        <p:spPr/>
        <p:txBody>
          <a:bodyPr/>
          <a:lstStyle/>
          <a:p>
            <a:r>
              <a:rPr lang="en-US" dirty="0"/>
              <a:t>Members</a:t>
            </a:r>
          </a:p>
        </p:txBody>
      </p:sp>
      <p:sp>
        <p:nvSpPr>
          <p:cNvPr id="3" name="Content Placeholder 2">
            <a:extLst>
              <a:ext uri="{FF2B5EF4-FFF2-40B4-BE49-F238E27FC236}">
                <a16:creationId xmlns:a16="http://schemas.microsoft.com/office/drawing/2014/main" id="{FB0EE38F-D8F7-3CBB-E40E-05714F4182BE}"/>
              </a:ext>
            </a:extLst>
          </p:cNvPr>
          <p:cNvSpPr>
            <a:spLocks noGrp="1"/>
          </p:cNvSpPr>
          <p:nvPr>
            <p:ph idx="1"/>
          </p:nvPr>
        </p:nvSpPr>
        <p:spPr/>
        <p:txBody>
          <a:bodyPr/>
          <a:lstStyle/>
          <a:p>
            <a:r>
              <a:rPr lang="en-US" dirty="0"/>
              <a:t>IAB</a:t>
            </a:r>
          </a:p>
          <a:p>
            <a:pPr lvl="1"/>
            <a:r>
              <a:rPr lang="en-US" dirty="0"/>
              <a:t>DEA, FBI, and USSS (Phase II)</a:t>
            </a:r>
          </a:p>
          <a:p>
            <a:pPr lvl="1"/>
            <a:r>
              <a:rPr lang="en-US" dirty="0"/>
              <a:t>DFSC (Phase I)</a:t>
            </a:r>
          </a:p>
          <a:p>
            <a:r>
              <a:rPr lang="en-US" dirty="0"/>
              <a:t>Research Team Members:</a:t>
            </a:r>
          </a:p>
          <a:p>
            <a:pPr lvl="1"/>
            <a:r>
              <a:rPr lang="en-US" dirty="0"/>
              <a:t>Carlos Imery (Undergraduate)</a:t>
            </a:r>
          </a:p>
          <a:p>
            <a:pPr lvl="1"/>
            <a:r>
              <a:rPr lang="en-US" dirty="0" err="1"/>
              <a:t>Devrim</a:t>
            </a:r>
            <a:r>
              <a:rPr lang="en-US" dirty="0"/>
              <a:t> Aras (MS Student)</a:t>
            </a:r>
          </a:p>
          <a:p>
            <a:pPr lvl="1"/>
            <a:r>
              <a:rPr lang="en-US" dirty="0"/>
              <a:t>Kemal Akkaya (Research Director)</a:t>
            </a:r>
          </a:p>
          <a:p>
            <a:pPr lvl="1"/>
            <a:r>
              <a:rPr lang="en-US" dirty="0"/>
              <a:t>Abhishek Bhattarai (MS Graduate - Volunteer)</a:t>
            </a:r>
          </a:p>
          <a:p>
            <a:pPr lvl="1"/>
            <a:r>
              <a:rPr lang="en-US" dirty="0"/>
              <a:t>Hadi </a:t>
            </a:r>
            <a:r>
              <a:rPr lang="en-US" dirty="0" err="1"/>
              <a:t>Sahin</a:t>
            </a:r>
            <a:r>
              <a:rPr lang="en-US" dirty="0"/>
              <a:t> (MS Graduate - Volunteer)</a:t>
            </a:r>
          </a:p>
        </p:txBody>
      </p:sp>
    </p:spTree>
    <p:extLst>
      <p:ext uri="{BB962C8B-B14F-4D97-AF65-F5344CB8AC3E}">
        <p14:creationId xmlns:p14="http://schemas.microsoft.com/office/powerpoint/2010/main" val="732987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00871-89FD-7CFC-222B-61A99FAA9619}"/>
              </a:ext>
            </a:extLst>
          </p:cNvPr>
          <p:cNvSpPr>
            <a:spLocks noGrp="1"/>
          </p:cNvSpPr>
          <p:nvPr>
            <p:ph type="title"/>
          </p:nvPr>
        </p:nvSpPr>
        <p:spPr/>
        <p:txBody>
          <a:bodyPr/>
          <a:lstStyle/>
          <a:p>
            <a:r>
              <a:rPr lang="en-US" dirty="0"/>
              <a:t>Meetings</a:t>
            </a:r>
          </a:p>
        </p:txBody>
      </p:sp>
      <p:sp>
        <p:nvSpPr>
          <p:cNvPr id="3" name="Content Placeholder 2">
            <a:extLst>
              <a:ext uri="{FF2B5EF4-FFF2-40B4-BE49-F238E27FC236}">
                <a16:creationId xmlns:a16="http://schemas.microsoft.com/office/drawing/2014/main" id="{C5D058AE-E876-FACB-ABB8-1DB3D9DF9ACC}"/>
              </a:ext>
            </a:extLst>
          </p:cNvPr>
          <p:cNvSpPr>
            <a:spLocks noGrp="1"/>
          </p:cNvSpPr>
          <p:nvPr>
            <p:ph idx="1"/>
          </p:nvPr>
        </p:nvSpPr>
        <p:spPr>
          <a:xfrm>
            <a:off x="457200" y="1828800"/>
            <a:ext cx="8229600" cy="4660172"/>
          </a:xfrm>
        </p:spPr>
        <p:txBody>
          <a:bodyPr/>
          <a:lstStyle/>
          <a:p>
            <a:r>
              <a:rPr lang="en-US" dirty="0"/>
              <a:t>Initial email exchanges with Melisa </a:t>
            </a:r>
            <a:r>
              <a:rPr lang="en-US" dirty="0" err="1"/>
              <a:t>Hamley</a:t>
            </a:r>
            <a:r>
              <a:rPr lang="en-US" dirty="0"/>
              <a:t> and Brian </a:t>
            </a:r>
            <a:r>
              <a:rPr lang="en-US" dirty="0" err="1"/>
              <a:t>Nunamaker</a:t>
            </a:r>
            <a:r>
              <a:rPr lang="en-US" dirty="0"/>
              <a:t> for Cellebrite tool license update in June 2024</a:t>
            </a:r>
          </a:p>
          <a:p>
            <a:r>
              <a:rPr lang="en-US" dirty="0"/>
              <a:t>Email exchanges with Melisa </a:t>
            </a:r>
            <a:r>
              <a:rPr lang="en-US" dirty="0" err="1"/>
              <a:t>Hamley</a:t>
            </a:r>
            <a:r>
              <a:rPr lang="en-US" dirty="0"/>
              <a:t> for code and executable sharing from Phase I in July 20024</a:t>
            </a:r>
          </a:p>
          <a:p>
            <a:pPr lvl="1"/>
            <a:r>
              <a:rPr lang="en-US" dirty="0"/>
              <a:t>Source code and the software tool was shared with DEA</a:t>
            </a:r>
          </a:p>
          <a:p>
            <a:r>
              <a:rPr lang="en-US" dirty="0"/>
              <a:t>Internal group meetings at FIU for Phase II progress</a:t>
            </a:r>
          </a:p>
        </p:txBody>
      </p:sp>
    </p:spTree>
    <p:extLst>
      <p:ext uri="{BB962C8B-B14F-4D97-AF65-F5344CB8AC3E}">
        <p14:creationId xmlns:p14="http://schemas.microsoft.com/office/powerpoint/2010/main" val="1568629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A6099-DAC6-2E4B-6D79-E0FA683169B1}"/>
              </a:ext>
            </a:extLst>
          </p:cNvPr>
          <p:cNvSpPr>
            <a:spLocks noGrp="1"/>
          </p:cNvSpPr>
          <p:nvPr>
            <p:ph type="title"/>
          </p:nvPr>
        </p:nvSpPr>
        <p:spPr/>
        <p:txBody>
          <a:bodyPr/>
          <a:lstStyle/>
          <a:p>
            <a:r>
              <a:rPr lang="en-US" dirty="0"/>
              <a:t>Materials</a:t>
            </a:r>
          </a:p>
        </p:txBody>
      </p:sp>
      <p:sp>
        <p:nvSpPr>
          <p:cNvPr id="3" name="Content Placeholder 2">
            <a:extLst>
              <a:ext uri="{FF2B5EF4-FFF2-40B4-BE49-F238E27FC236}">
                <a16:creationId xmlns:a16="http://schemas.microsoft.com/office/drawing/2014/main" id="{F9EB714E-E224-F651-E18D-7972E588E6EC}"/>
              </a:ext>
            </a:extLst>
          </p:cNvPr>
          <p:cNvSpPr>
            <a:spLocks noGrp="1"/>
          </p:cNvSpPr>
          <p:nvPr>
            <p:ph idx="1"/>
          </p:nvPr>
        </p:nvSpPr>
        <p:spPr/>
        <p:txBody>
          <a:bodyPr/>
          <a:lstStyle/>
          <a:p>
            <a:r>
              <a:rPr lang="en-US" dirty="0"/>
              <a:t>iPhone 12 pro with iOS 16.1.2</a:t>
            </a:r>
          </a:p>
          <a:p>
            <a:r>
              <a:rPr lang="en-US" dirty="0"/>
              <a:t>Cellebrite UFED 4PC 7.69.1.1157</a:t>
            </a:r>
          </a:p>
          <a:p>
            <a:r>
              <a:rPr lang="en-US" dirty="0"/>
              <a:t>Cellebrite Physical Analyzer 7.68.0.25</a:t>
            </a:r>
          </a:p>
          <a:p>
            <a:r>
              <a:rPr lang="en-US" dirty="0"/>
              <a:t>Apps installed on the device: 48</a:t>
            </a:r>
          </a:p>
          <a:p>
            <a:pPr lvl="1"/>
            <a:r>
              <a:rPr lang="en-US" dirty="0"/>
              <a:t>Wallet: 23</a:t>
            </a:r>
          </a:p>
          <a:p>
            <a:pPr lvl="1"/>
            <a:r>
              <a:rPr lang="en-US" dirty="0"/>
              <a:t>Exchange: 11</a:t>
            </a:r>
          </a:p>
          <a:p>
            <a:pPr lvl="1"/>
            <a:r>
              <a:rPr lang="en-US" dirty="0"/>
              <a:t>Portfolio: 1</a:t>
            </a:r>
          </a:p>
          <a:p>
            <a:pPr lvl="1"/>
            <a:r>
              <a:rPr lang="en-US" dirty="0"/>
              <a:t>Tracker: 4</a:t>
            </a:r>
          </a:p>
          <a:p>
            <a:pPr lvl="1"/>
            <a:r>
              <a:rPr lang="en-US" dirty="0"/>
              <a:t>Other: 8</a:t>
            </a:r>
          </a:p>
          <a:p>
            <a:endParaRPr lang="en-US" dirty="0"/>
          </a:p>
        </p:txBody>
      </p:sp>
    </p:spTree>
    <p:extLst>
      <p:ext uri="{BB962C8B-B14F-4D97-AF65-F5344CB8AC3E}">
        <p14:creationId xmlns:p14="http://schemas.microsoft.com/office/powerpoint/2010/main" val="1992634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DB654-EEA0-10BF-AFAB-15C11D06C36A}"/>
              </a:ext>
            </a:extLst>
          </p:cNvPr>
          <p:cNvSpPr>
            <a:spLocks noGrp="1"/>
          </p:cNvSpPr>
          <p:nvPr>
            <p:ph type="title"/>
          </p:nvPr>
        </p:nvSpPr>
        <p:spPr/>
        <p:txBody>
          <a:bodyPr/>
          <a:lstStyle/>
          <a:p>
            <a:r>
              <a:rPr lang="en-US" dirty="0"/>
              <a:t>Background from Phase I</a:t>
            </a:r>
          </a:p>
        </p:txBody>
      </p:sp>
      <p:sp>
        <p:nvSpPr>
          <p:cNvPr id="3" name="Content Placeholder 2">
            <a:extLst>
              <a:ext uri="{FF2B5EF4-FFF2-40B4-BE49-F238E27FC236}">
                <a16:creationId xmlns:a16="http://schemas.microsoft.com/office/drawing/2014/main" id="{9635A1B6-ED01-6228-491B-44978BAB6C74}"/>
              </a:ext>
            </a:extLst>
          </p:cNvPr>
          <p:cNvSpPr>
            <a:spLocks noGrp="1"/>
          </p:cNvSpPr>
          <p:nvPr>
            <p:ph idx="1"/>
          </p:nvPr>
        </p:nvSpPr>
        <p:spPr>
          <a:xfrm>
            <a:off x="457200" y="1396397"/>
            <a:ext cx="8458200" cy="1880203"/>
          </a:xfrm>
        </p:spPr>
        <p:txBody>
          <a:bodyPr/>
          <a:lstStyle/>
          <a:p>
            <a:pPr algn="just" defTabSz="3550791">
              <a:defRPr sz="3185">
                <a:solidFill>
                  <a:srgbClr val="2C365E"/>
                </a:solidFill>
                <a:latin typeface="Source Sans Pro Bold"/>
                <a:ea typeface="Source Sans Pro Bold"/>
                <a:cs typeface="Source Sans Pro Bold"/>
                <a:sym typeface="Source Sans Pro Bold"/>
              </a:defRPr>
            </a:pPr>
            <a:r>
              <a:rPr lang="en-US" sz="1800" dirty="0" err="1">
                <a:solidFill>
                  <a:schemeClr val="tx1">
                    <a:lumMod val="95000"/>
                    <a:lumOff val="5000"/>
                  </a:schemeClr>
                </a:solidFill>
                <a:latin typeface="Arial"/>
                <a:ea typeface="Source Sans Pro Regular"/>
                <a:cs typeface="Arial"/>
              </a:rPr>
              <a:t>Cryptowallet</a:t>
            </a:r>
            <a:r>
              <a:rPr lang="en-US" sz="1800" dirty="0">
                <a:solidFill>
                  <a:schemeClr val="tx1">
                    <a:lumMod val="95000"/>
                    <a:lumOff val="5000"/>
                  </a:schemeClr>
                </a:solidFill>
                <a:latin typeface="Arial"/>
                <a:ea typeface="Source Sans Pro Regular"/>
                <a:cs typeface="Arial"/>
              </a:rPr>
              <a:t> apps are widely used to carry out criminal activities such as ransom requests, money laundering, and transactions on dark markets</a:t>
            </a:r>
            <a:endParaRPr lang="en-US" sz="1800" dirty="0">
              <a:solidFill>
                <a:schemeClr val="tx1">
                  <a:lumMod val="95000"/>
                  <a:lumOff val="5000"/>
                </a:schemeClr>
              </a:solidFill>
              <a:latin typeface="Source Sans Pro Bold"/>
              <a:cs typeface="Arial"/>
            </a:endParaRPr>
          </a:p>
          <a:p>
            <a:pPr lvl="1" algn="just" defTabSz="3550791">
              <a:defRPr sz="3185">
                <a:solidFill>
                  <a:srgbClr val="2C365E"/>
                </a:solidFill>
                <a:latin typeface="Source Sans Pro Bold"/>
                <a:ea typeface="Source Sans Pro Bold"/>
                <a:cs typeface="Source Sans Pro Bold"/>
                <a:sym typeface="Source Sans Pro Bold"/>
              </a:defRPr>
            </a:pPr>
            <a:r>
              <a:rPr lang="en-US" sz="1600" dirty="0">
                <a:solidFill>
                  <a:schemeClr val="tx1">
                    <a:lumMod val="95000"/>
                    <a:lumOff val="5000"/>
                  </a:schemeClr>
                </a:solidFill>
                <a:latin typeface="Arial"/>
                <a:ea typeface="Source Sans Pro Regular"/>
                <a:cs typeface="Arial"/>
              </a:rPr>
              <a:t>It is crucial to have forensics triage tools and reliable approaches to detect these wallets on the machines/devices and extract their artifacts in an efficient manner</a:t>
            </a:r>
            <a:endParaRPr lang="en-US" sz="1600" dirty="0">
              <a:solidFill>
                <a:schemeClr val="tx1">
                  <a:lumMod val="95000"/>
                  <a:lumOff val="5000"/>
                </a:schemeClr>
              </a:solidFill>
              <a:latin typeface="Source Sans Pro Bold"/>
              <a:cs typeface="Arial"/>
            </a:endParaRPr>
          </a:p>
          <a:p>
            <a:pPr algn="just" defTabSz="3550791">
              <a:defRPr sz="3185">
                <a:solidFill>
                  <a:srgbClr val="2C365E"/>
                </a:solidFill>
                <a:latin typeface="Source Sans Pro Bold"/>
                <a:ea typeface="Source Sans Pro Bold"/>
                <a:cs typeface="Source Sans Pro Bold"/>
                <a:sym typeface="Source Sans Pro Bold"/>
              </a:defRPr>
            </a:pPr>
            <a:r>
              <a:rPr lang="en-US" sz="1800" dirty="0">
                <a:solidFill>
                  <a:schemeClr val="tx1">
                    <a:lumMod val="95000"/>
                    <a:lumOff val="5000"/>
                  </a:schemeClr>
                </a:solidFill>
                <a:latin typeface="Arial"/>
                <a:ea typeface="Source Sans Pro Regular"/>
                <a:cs typeface="Arial"/>
              </a:rPr>
              <a:t>We designed and developed a software tool that incorporates various machine learning approaches to enable fast and automated extraction/triage of crypto related artifacts on </a:t>
            </a:r>
            <a:r>
              <a:rPr lang="en-US" sz="1800" b="1" dirty="0">
                <a:solidFill>
                  <a:schemeClr val="tx1">
                    <a:lumMod val="95000"/>
                    <a:lumOff val="5000"/>
                  </a:schemeClr>
                </a:solidFill>
                <a:latin typeface="Arial"/>
                <a:ea typeface="Source Sans Pro Regular"/>
                <a:cs typeface="Arial"/>
              </a:rPr>
              <a:t>Android devices. </a:t>
            </a:r>
            <a:endParaRPr lang="en-US" sz="1800" b="1" dirty="0">
              <a:solidFill>
                <a:schemeClr val="tx1">
                  <a:lumMod val="95000"/>
                  <a:lumOff val="5000"/>
                </a:schemeClr>
              </a:solidFill>
              <a:latin typeface="Source Sans Pro Bold"/>
              <a:cs typeface="Arial"/>
            </a:endParaRPr>
          </a:p>
        </p:txBody>
      </p:sp>
      <p:pic>
        <p:nvPicPr>
          <p:cNvPr id="6" name="Picture 5" descr="A screenshot of a computer&#10;&#10;Description automatically generated">
            <a:extLst>
              <a:ext uri="{FF2B5EF4-FFF2-40B4-BE49-F238E27FC236}">
                <a16:creationId xmlns:a16="http://schemas.microsoft.com/office/drawing/2014/main" id="{E27D9351-0F47-1508-2E50-2EE4724BDB58}"/>
              </a:ext>
            </a:extLst>
          </p:cNvPr>
          <p:cNvPicPr>
            <a:picLocks noChangeAspect="1"/>
          </p:cNvPicPr>
          <p:nvPr/>
        </p:nvPicPr>
        <p:blipFill>
          <a:blip r:embed="rId2"/>
          <a:stretch>
            <a:fillRect/>
          </a:stretch>
        </p:blipFill>
        <p:spPr>
          <a:xfrm>
            <a:off x="1524000" y="3455276"/>
            <a:ext cx="6096000" cy="3296938"/>
          </a:xfrm>
          <a:prstGeom prst="rect">
            <a:avLst/>
          </a:prstGeom>
        </p:spPr>
      </p:pic>
    </p:spTree>
    <p:extLst>
      <p:ext uri="{BB962C8B-B14F-4D97-AF65-F5344CB8AC3E}">
        <p14:creationId xmlns:p14="http://schemas.microsoft.com/office/powerpoint/2010/main" val="2522511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9F232-0FB1-ED55-FF45-670813B7B826}"/>
              </a:ext>
            </a:extLst>
          </p:cNvPr>
          <p:cNvSpPr>
            <a:spLocks noGrp="1"/>
          </p:cNvSpPr>
          <p:nvPr>
            <p:ph type="title"/>
          </p:nvPr>
        </p:nvSpPr>
        <p:spPr/>
        <p:txBody>
          <a:bodyPr/>
          <a:lstStyle/>
          <a:p>
            <a:r>
              <a:rPr lang="en-US" dirty="0"/>
              <a:t>Progress Report</a:t>
            </a:r>
          </a:p>
        </p:txBody>
      </p:sp>
      <p:sp>
        <p:nvSpPr>
          <p:cNvPr id="3" name="Content Placeholder 2">
            <a:extLst>
              <a:ext uri="{FF2B5EF4-FFF2-40B4-BE49-F238E27FC236}">
                <a16:creationId xmlns:a16="http://schemas.microsoft.com/office/drawing/2014/main" id="{A5C6B79E-E353-547C-8B09-6235F24BD17E}"/>
              </a:ext>
            </a:extLst>
          </p:cNvPr>
          <p:cNvSpPr>
            <a:spLocks noGrp="1"/>
          </p:cNvSpPr>
          <p:nvPr>
            <p:ph idx="1"/>
          </p:nvPr>
        </p:nvSpPr>
        <p:spPr/>
        <p:txBody>
          <a:bodyPr/>
          <a:lstStyle/>
          <a:p>
            <a:r>
              <a:rPr lang="en-US" dirty="0"/>
              <a:t>Implemented iOS support for crypto wallet application detection functionality.</a:t>
            </a:r>
            <a:br>
              <a:rPr lang="en-US" dirty="0"/>
            </a:br>
            <a:endParaRPr lang="en-US" dirty="0"/>
          </a:p>
          <a:p>
            <a:r>
              <a:rPr lang="en-US" dirty="0"/>
              <a:t>Added Spanish support for machine learning predictions.</a:t>
            </a:r>
            <a:br>
              <a:rPr lang="en-US" dirty="0"/>
            </a:br>
            <a:endParaRPr lang="en-US" dirty="0"/>
          </a:p>
          <a:p>
            <a:r>
              <a:rPr lang="en-US" dirty="0"/>
              <a:t>Due to differences between iOS and Android file systems, a completely new approach had to be taken to extract application information from iOS devices. </a:t>
            </a:r>
          </a:p>
        </p:txBody>
      </p:sp>
    </p:spTree>
    <p:extLst>
      <p:ext uri="{BB962C8B-B14F-4D97-AF65-F5344CB8AC3E}">
        <p14:creationId xmlns:p14="http://schemas.microsoft.com/office/powerpoint/2010/main" val="1023973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A2DC4-9D98-EAFB-70E6-7114F331DEFA}"/>
              </a:ext>
            </a:extLst>
          </p:cNvPr>
          <p:cNvSpPr>
            <a:spLocks noGrp="1"/>
          </p:cNvSpPr>
          <p:nvPr>
            <p:ph type="title"/>
          </p:nvPr>
        </p:nvSpPr>
        <p:spPr>
          <a:xfrm>
            <a:off x="444062" y="251920"/>
            <a:ext cx="3008313" cy="1162050"/>
          </a:xfrm>
        </p:spPr>
        <p:txBody>
          <a:bodyPr anchor="b">
            <a:normAutofit/>
          </a:bodyPr>
          <a:lstStyle/>
          <a:p>
            <a:r>
              <a:rPr lang="en-US" sz="2400" dirty="0"/>
              <a:t>Approach</a:t>
            </a:r>
          </a:p>
        </p:txBody>
      </p:sp>
      <p:pic>
        <p:nvPicPr>
          <p:cNvPr id="6" name="Content Placeholder 5" descr="A diagram of a software application&#10;&#10;Description automatically generated">
            <a:extLst>
              <a:ext uri="{FF2B5EF4-FFF2-40B4-BE49-F238E27FC236}">
                <a16:creationId xmlns:a16="http://schemas.microsoft.com/office/drawing/2014/main" id="{CC662D95-680C-23E0-3D0C-9BB2C060103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62214" y="1214319"/>
            <a:ext cx="5781786" cy="4957881"/>
          </a:xfrm>
          <a:noFill/>
        </p:spPr>
      </p:pic>
      <p:sp>
        <p:nvSpPr>
          <p:cNvPr id="11" name="Text Placeholder 3">
            <a:extLst>
              <a:ext uri="{FF2B5EF4-FFF2-40B4-BE49-F238E27FC236}">
                <a16:creationId xmlns:a16="http://schemas.microsoft.com/office/drawing/2014/main" id="{0883C977-F4BA-7FF6-6361-81F27BD62923}"/>
              </a:ext>
            </a:extLst>
          </p:cNvPr>
          <p:cNvSpPr>
            <a:spLocks noGrp="1"/>
          </p:cNvSpPr>
          <p:nvPr>
            <p:ph type="body" sz="half" idx="2"/>
          </p:nvPr>
        </p:nvSpPr>
        <p:spPr>
          <a:xfrm>
            <a:off x="304800" y="1508918"/>
            <a:ext cx="3147575" cy="5097162"/>
          </a:xfrm>
        </p:spPr>
        <p:txBody>
          <a:bodyPr/>
          <a:lstStyle/>
          <a:p>
            <a:pPr marL="285750" indent="-285750">
              <a:buFont typeface="Arial" panose="020B0604020202020204" pitchFamily="34" charset="0"/>
              <a:buChar char="•"/>
            </a:pPr>
            <a:r>
              <a:rPr lang="en-US" sz="1600" dirty="0"/>
              <a:t>Using Apple’s iTunes requester API, we extract information about all apps under target categories.</a:t>
            </a:r>
          </a:p>
          <a:p>
            <a:pPr marL="742950" lvl="1" indent="-285750">
              <a:buFont typeface="Arial" panose="020B0604020202020204" pitchFamily="34" charset="0"/>
              <a:buChar char="•"/>
            </a:pPr>
            <a:r>
              <a:rPr lang="en-US" dirty="0"/>
              <a:t>Finance, Crypto, Banking, </a:t>
            </a:r>
            <a:r>
              <a:rPr lang="en-US" dirty="0" err="1"/>
              <a:t>etc</a:t>
            </a:r>
            <a:endParaRPr lang="en-US" dirty="0"/>
          </a:p>
          <a:p>
            <a:pPr marL="285750" indent="-285750">
              <a:buFont typeface="Arial" panose="020B0604020202020204" pitchFamily="34" charset="0"/>
              <a:buChar char="•"/>
            </a:pPr>
            <a:r>
              <a:rPr lang="en-US" sz="1600" dirty="0"/>
              <a:t>Using a python script, we extract bundleIdentifiers from the files in the Cellebrite image extraction.</a:t>
            </a:r>
          </a:p>
          <a:p>
            <a:pPr marL="742950" lvl="1" indent="-285750">
              <a:buFont typeface="Arial" panose="020B0604020202020204" pitchFamily="34" charset="0"/>
              <a:buChar char="•"/>
            </a:pPr>
            <a:r>
              <a:rPr lang="en-US" sz="1400" dirty="0"/>
              <a:t>We then extract the app descriptions from the API’s results in a JSON file. </a:t>
            </a:r>
          </a:p>
          <a:p>
            <a:pPr marL="285750" indent="-285750">
              <a:buFont typeface="Arial" panose="020B0604020202020204" pitchFamily="34" charset="0"/>
              <a:buChar char="•"/>
            </a:pPr>
            <a:r>
              <a:rPr lang="en-US" dirty="0"/>
              <a:t>Once the app description is found, it is scanned for crypto keywords; if keywords are present, then the apps are stored in a data frame/.xlsx file to be predicted by the ML models.</a:t>
            </a:r>
          </a:p>
        </p:txBody>
      </p:sp>
    </p:spTree>
    <p:extLst>
      <p:ext uri="{BB962C8B-B14F-4D97-AF65-F5344CB8AC3E}">
        <p14:creationId xmlns:p14="http://schemas.microsoft.com/office/powerpoint/2010/main" val="1432243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A2DC4-9D98-EAFB-70E6-7114F331DEFA}"/>
              </a:ext>
            </a:extLst>
          </p:cNvPr>
          <p:cNvSpPr>
            <a:spLocks noGrp="1"/>
          </p:cNvSpPr>
          <p:nvPr>
            <p:ph type="title"/>
          </p:nvPr>
        </p:nvSpPr>
        <p:spPr>
          <a:xfrm>
            <a:off x="457200" y="754063"/>
            <a:ext cx="6781800" cy="838200"/>
          </a:xfrm>
        </p:spPr>
        <p:txBody>
          <a:bodyPr>
            <a:normAutofit/>
          </a:bodyPr>
          <a:lstStyle/>
          <a:p>
            <a:r>
              <a:rPr lang="en-US" b="1" dirty="0">
                <a:effectLst/>
                <a:latin typeface="+mj-lt"/>
                <a:ea typeface="ＭＳ Ｐゴシック" charset="0"/>
                <a:cs typeface="ＭＳ Ｐゴシック" charset="0"/>
              </a:rPr>
              <a:t>Approach</a:t>
            </a:r>
          </a:p>
        </p:txBody>
      </p:sp>
      <p:sp>
        <p:nvSpPr>
          <p:cNvPr id="11" name="Text Placeholder 3">
            <a:extLst>
              <a:ext uri="{FF2B5EF4-FFF2-40B4-BE49-F238E27FC236}">
                <a16:creationId xmlns:a16="http://schemas.microsoft.com/office/drawing/2014/main" id="{0883C977-F4BA-7FF6-6361-81F27BD62923}"/>
              </a:ext>
            </a:extLst>
          </p:cNvPr>
          <p:cNvSpPr>
            <a:spLocks noGrp="1"/>
          </p:cNvSpPr>
          <p:nvPr>
            <p:ph sz="half" idx="1"/>
          </p:nvPr>
        </p:nvSpPr>
        <p:spPr>
          <a:xfrm>
            <a:off x="433552" y="3856005"/>
            <a:ext cx="6106510" cy="2849595"/>
          </a:xfrm>
        </p:spPr>
        <p:txBody>
          <a:bodyPr vert="horz" wrap="square" lIns="91440" tIns="45720" rIns="91440" bIns="45720" numCol="1" anchor="t" anchorCtr="0" compatLnSpc="1">
            <a:prstTxWarp prst="textNoShape">
              <a:avLst/>
            </a:prstTxWarp>
            <a:normAutofit/>
          </a:bodyPr>
          <a:lstStyle/>
          <a:p>
            <a:pPr marL="285750" indent="-285750">
              <a:lnSpc>
                <a:spcPct val="90000"/>
              </a:lnSpc>
            </a:pPr>
            <a:r>
              <a:rPr lang="en-US" sz="1600" dirty="0"/>
              <a:t>The data frame is fed to machine learning models for predictions.</a:t>
            </a:r>
          </a:p>
          <a:p>
            <a:pPr marL="285750" indent="-285750">
              <a:lnSpc>
                <a:spcPct val="90000"/>
              </a:lnSpc>
            </a:pPr>
            <a:r>
              <a:rPr lang="en-US" sz="1600" dirty="0"/>
              <a:t>Models:</a:t>
            </a:r>
          </a:p>
          <a:p>
            <a:pPr marL="742950" lvl="1" indent="-285750">
              <a:lnSpc>
                <a:spcPct val="90000"/>
              </a:lnSpc>
            </a:pPr>
            <a:r>
              <a:rPr lang="en-US" sz="1500" dirty="0"/>
              <a:t>SVM: 4 categories, 3 categories, and 2 categories</a:t>
            </a:r>
          </a:p>
          <a:p>
            <a:pPr marL="742950" lvl="1" indent="-285750">
              <a:lnSpc>
                <a:spcPct val="90000"/>
              </a:lnSpc>
            </a:pPr>
            <a:r>
              <a:rPr lang="en-US" sz="1500" dirty="0"/>
              <a:t>Logistic Regression: 4 categories, 3 categories, and 2 categories.</a:t>
            </a:r>
          </a:p>
          <a:p>
            <a:pPr marL="285750" indent="-285750">
              <a:lnSpc>
                <a:spcPct val="90000"/>
              </a:lnSpc>
            </a:pPr>
            <a:r>
              <a:rPr lang="en-US" sz="1600" dirty="0"/>
              <a:t>Categories refer to the number of labels that can be assigned to an application</a:t>
            </a:r>
          </a:p>
          <a:p>
            <a:pPr marL="742950" lvl="1" indent="-285750">
              <a:lnSpc>
                <a:spcPct val="90000"/>
              </a:lnSpc>
            </a:pPr>
            <a:r>
              <a:rPr lang="en-US" sz="1500" dirty="0"/>
              <a:t>Wallet, Tracker, Exchange, and Portfolio.</a:t>
            </a:r>
          </a:p>
          <a:p>
            <a:pPr marL="742950" lvl="1" indent="-285750">
              <a:lnSpc>
                <a:spcPct val="90000"/>
              </a:lnSpc>
            </a:pPr>
            <a:r>
              <a:rPr lang="en-US" sz="1500" dirty="0"/>
              <a:t>Wallet, Tracker, and Management.</a:t>
            </a:r>
          </a:p>
          <a:p>
            <a:pPr marL="742950" lvl="1" indent="-285750">
              <a:lnSpc>
                <a:spcPct val="90000"/>
              </a:lnSpc>
            </a:pPr>
            <a:r>
              <a:rPr lang="en-US" sz="1500" dirty="0"/>
              <a:t>Wallet, and Non-wallet.</a:t>
            </a:r>
          </a:p>
        </p:txBody>
      </p:sp>
      <p:pic>
        <p:nvPicPr>
          <p:cNvPr id="8" name="Content Placeholder 7" descr="A diagram of a diagram&#10;&#10;Description automatically generated">
            <a:extLst>
              <a:ext uri="{FF2B5EF4-FFF2-40B4-BE49-F238E27FC236}">
                <a16:creationId xmlns:a16="http://schemas.microsoft.com/office/drawing/2014/main" id="{53CE208D-AE6A-47FC-2E86-297E6D1C9757}"/>
              </a:ext>
            </a:extLst>
          </p:cNvPr>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14400" y="1331093"/>
            <a:ext cx="7593724" cy="2524912"/>
          </a:xfrm>
          <a:noFill/>
        </p:spPr>
      </p:pic>
      <p:sp>
        <p:nvSpPr>
          <p:cNvPr id="9" name="TextBox 8">
            <a:extLst>
              <a:ext uri="{FF2B5EF4-FFF2-40B4-BE49-F238E27FC236}">
                <a16:creationId xmlns:a16="http://schemas.microsoft.com/office/drawing/2014/main" id="{FD28E4AA-FA7F-EE79-3179-2D1E0D48DA7D}"/>
              </a:ext>
            </a:extLst>
          </p:cNvPr>
          <p:cNvSpPr txBox="1"/>
          <p:nvPr/>
        </p:nvSpPr>
        <p:spPr bwMode="auto">
          <a:xfrm>
            <a:off x="6540062" y="3856004"/>
            <a:ext cx="2362200" cy="2632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342900" indent="-342900">
              <a:lnSpc>
                <a:spcPct val="90000"/>
              </a:lnSpc>
              <a:spcBef>
                <a:spcPct val="20000"/>
              </a:spcBef>
              <a:buClr>
                <a:srgbClr val="003366"/>
              </a:buClr>
              <a:buFont typeface="Wingdings" panose="05000000000000000000" pitchFamily="2" charset="2"/>
              <a:buChar char="§"/>
            </a:pPr>
            <a:r>
              <a:rPr lang="en-US" sz="1600" i="0" dirty="0">
                <a:latin typeface="+mn-lt"/>
                <a:ea typeface="ＭＳ Ｐゴシック" charset="0"/>
              </a:rPr>
              <a:t>A majority vote is taken to determine the final label of the applications; with the rule that if one prediction is ‘Wallet’, the final label will always be wallet. </a:t>
            </a:r>
          </a:p>
        </p:txBody>
      </p:sp>
    </p:spTree>
    <p:extLst>
      <p:ext uri="{BB962C8B-B14F-4D97-AF65-F5344CB8AC3E}">
        <p14:creationId xmlns:p14="http://schemas.microsoft.com/office/powerpoint/2010/main" val="334181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30084-246C-F15E-91B8-061CE251E832}"/>
              </a:ext>
            </a:extLst>
          </p:cNvPr>
          <p:cNvSpPr>
            <a:spLocks noGrp="1"/>
          </p:cNvSpPr>
          <p:nvPr>
            <p:ph type="title"/>
          </p:nvPr>
        </p:nvSpPr>
        <p:spPr>
          <a:xfrm>
            <a:off x="457200" y="914400"/>
            <a:ext cx="6019800" cy="547688"/>
          </a:xfrm>
        </p:spPr>
        <p:txBody>
          <a:bodyPr>
            <a:normAutofit/>
          </a:bodyPr>
          <a:lstStyle/>
          <a:p>
            <a:r>
              <a:rPr lang="en-US" dirty="0"/>
              <a:t>Training</a:t>
            </a:r>
          </a:p>
        </p:txBody>
      </p:sp>
      <p:sp>
        <p:nvSpPr>
          <p:cNvPr id="3" name="Content Placeholder 2">
            <a:extLst>
              <a:ext uri="{FF2B5EF4-FFF2-40B4-BE49-F238E27FC236}">
                <a16:creationId xmlns:a16="http://schemas.microsoft.com/office/drawing/2014/main" id="{6969C3E3-A3E3-BBB7-6F1B-ECCBCE1C9BEF}"/>
              </a:ext>
            </a:extLst>
          </p:cNvPr>
          <p:cNvSpPr>
            <a:spLocks noGrp="1"/>
          </p:cNvSpPr>
          <p:nvPr>
            <p:ph idx="1"/>
          </p:nvPr>
        </p:nvSpPr>
        <p:spPr>
          <a:xfrm>
            <a:off x="457200" y="1828800"/>
            <a:ext cx="8229600" cy="4297363"/>
          </a:xfrm>
        </p:spPr>
        <p:txBody>
          <a:bodyPr wrap="square" anchor="t">
            <a:normAutofit fontScale="92500" lnSpcReduction="10000"/>
          </a:bodyPr>
          <a:lstStyle/>
          <a:p>
            <a:r>
              <a:rPr lang="en-US" dirty="0"/>
              <a:t>Dataset:</a:t>
            </a:r>
          </a:p>
          <a:p>
            <a:pPr lvl="1"/>
            <a:r>
              <a:rPr lang="en-US" sz="2800" dirty="0"/>
              <a:t>A custom dataset was created by combining the Android applications dataset and adding the information of all apps under target categories extracted using the iTunes request API. Repeated entries and apps installed in our test device were removed from the dataset.</a:t>
            </a:r>
          </a:p>
          <a:p>
            <a:pPr lvl="1"/>
            <a:r>
              <a:rPr lang="en-US" sz="2800" dirty="0"/>
              <a:t>The dataset has 1590 entries and has both Spanish and English application descriptions.</a:t>
            </a:r>
          </a:p>
          <a:p>
            <a:pPr lvl="1"/>
            <a:r>
              <a:rPr lang="en-US" sz="2800" dirty="0"/>
              <a:t>A split of 80% training, 20% testing was used when training the models. </a:t>
            </a:r>
          </a:p>
        </p:txBody>
      </p:sp>
    </p:spTree>
    <p:extLst>
      <p:ext uri="{BB962C8B-B14F-4D97-AF65-F5344CB8AC3E}">
        <p14:creationId xmlns:p14="http://schemas.microsoft.com/office/powerpoint/2010/main" val="1180790016"/>
      </p:ext>
    </p:extLst>
  </p:cSld>
  <p:clrMapOvr>
    <a:masterClrMapping/>
  </p:clrMapOvr>
</p:sld>
</file>

<file path=ppt/theme/theme1.xml><?xml version="1.0" encoding="utf-8"?>
<a:theme xmlns:a="http://schemas.openxmlformats.org/drawingml/2006/main" name="Lightbar">
  <a:themeElements>
    <a:clrScheme name="Lightbar 1">
      <a:dk1>
        <a:srgbClr val="000000"/>
      </a:dk1>
      <a:lt1>
        <a:srgbClr val="B3D1F0"/>
      </a:lt1>
      <a:dk2>
        <a:srgbClr val="1822CD"/>
      </a:dk2>
      <a:lt2>
        <a:srgbClr val="000000"/>
      </a:lt2>
      <a:accent1>
        <a:srgbClr val="3568C7"/>
      </a:accent1>
      <a:accent2>
        <a:srgbClr val="F06157"/>
      </a:accent2>
      <a:accent3>
        <a:srgbClr val="D6E5F6"/>
      </a:accent3>
      <a:accent4>
        <a:srgbClr val="000000"/>
      </a:accent4>
      <a:accent5>
        <a:srgbClr val="AEB9E0"/>
      </a:accent5>
      <a:accent6>
        <a:srgbClr val="D9574E"/>
      </a:accent6>
      <a:hlink>
        <a:srgbClr val="FF9218"/>
      </a:hlink>
      <a:folHlink>
        <a:srgbClr val="CCCCCC"/>
      </a:folHlink>
    </a:clrScheme>
    <a:fontScheme name="Lightba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Lightbar 1">
        <a:dk1>
          <a:srgbClr val="000000"/>
        </a:dk1>
        <a:lt1>
          <a:srgbClr val="B3D1F0"/>
        </a:lt1>
        <a:dk2>
          <a:srgbClr val="1822CD"/>
        </a:dk2>
        <a:lt2>
          <a:srgbClr val="000000"/>
        </a:lt2>
        <a:accent1>
          <a:srgbClr val="3568C7"/>
        </a:accent1>
        <a:accent2>
          <a:srgbClr val="F06157"/>
        </a:accent2>
        <a:accent3>
          <a:srgbClr val="D6E5F6"/>
        </a:accent3>
        <a:accent4>
          <a:srgbClr val="000000"/>
        </a:accent4>
        <a:accent5>
          <a:srgbClr val="AEB9E0"/>
        </a:accent5>
        <a:accent6>
          <a:srgbClr val="D9574E"/>
        </a:accent6>
        <a:hlink>
          <a:srgbClr val="FF9218"/>
        </a:hlink>
        <a:folHlink>
          <a:srgbClr val="CCCCCC"/>
        </a:folHlink>
      </a:clrScheme>
      <a:clrMap bg1="lt1" tx1="dk1" bg2="lt2" tx2="dk2" accent1="accent1" accent2="accent2" accent3="accent3" accent4="accent4" accent5="accent5" accent6="accent6" hlink="hlink" folHlink="folHlink"/>
    </a:extraClrScheme>
    <a:extraClrScheme>
      <a:clrScheme name="Lightbar 2">
        <a:dk1>
          <a:srgbClr val="000000"/>
        </a:dk1>
        <a:lt1>
          <a:srgbClr val="DCD1EB"/>
        </a:lt1>
        <a:dk2>
          <a:srgbClr val="6C18B0"/>
        </a:dk2>
        <a:lt2>
          <a:srgbClr val="000000"/>
        </a:lt2>
        <a:accent1>
          <a:srgbClr val="9968CC"/>
        </a:accent1>
        <a:accent2>
          <a:srgbClr val="FFAF18"/>
        </a:accent2>
        <a:accent3>
          <a:srgbClr val="EBE5F3"/>
        </a:accent3>
        <a:accent4>
          <a:srgbClr val="000000"/>
        </a:accent4>
        <a:accent5>
          <a:srgbClr val="CAB9E2"/>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3">
        <a:dk1>
          <a:srgbClr val="000000"/>
        </a:dk1>
        <a:lt1>
          <a:srgbClr val="EECAE1"/>
        </a:lt1>
        <a:dk2>
          <a:srgbClr val="DC54AD"/>
        </a:dk2>
        <a:lt2>
          <a:srgbClr val="000000"/>
        </a:lt2>
        <a:accent1>
          <a:srgbClr val="DC359C"/>
        </a:accent1>
        <a:accent2>
          <a:srgbClr val="FFAF18"/>
        </a:accent2>
        <a:accent3>
          <a:srgbClr val="F5E1EE"/>
        </a:accent3>
        <a:accent4>
          <a:srgbClr val="000000"/>
        </a:accent4>
        <a:accent5>
          <a:srgbClr val="EBAECB"/>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4">
        <a:dk1>
          <a:srgbClr val="000000"/>
        </a:dk1>
        <a:lt1>
          <a:srgbClr val="D7E6C5"/>
        </a:lt1>
        <a:dk2>
          <a:srgbClr val="2F8B20"/>
        </a:dk2>
        <a:lt2>
          <a:srgbClr val="000000"/>
        </a:lt2>
        <a:accent1>
          <a:srgbClr val="7ABA05"/>
        </a:accent1>
        <a:accent2>
          <a:srgbClr val="FFAF18"/>
        </a:accent2>
        <a:accent3>
          <a:srgbClr val="E8F0DF"/>
        </a:accent3>
        <a:accent4>
          <a:srgbClr val="000000"/>
        </a:accent4>
        <a:accent5>
          <a:srgbClr val="BED9AA"/>
        </a:accent5>
        <a:accent6>
          <a:srgbClr val="E79E15"/>
        </a:accent6>
        <a:hlink>
          <a:srgbClr val="1822CD"/>
        </a:hlink>
        <a:folHlink>
          <a:srgbClr val="CCCCCC"/>
        </a:folHlink>
      </a:clrScheme>
      <a:clrMap bg1="lt1" tx1="dk1" bg2="lt2" tx2="dk2" accent1="accent1" accent2="accent2" accent3="accent3" accent4="accent4" accent5="accent5" accent6="accent6" hlink="hlink" folHlink="folHlink"/>
    </a:extraClrScheme>
    <a:extraClrScheme>
      <a:clrScheme name="Lightbar 5">
        <a:dk1>
          <a:srgbClr val="000000"/>
        </a:dk1>
        <a:lt1>
          <a:srgbClr val="F8D1A8"/>
        </a:lt1>
        <a:dk2>
          <a:srgbClr val="FF9218"/>
        </a:dk2>
        <a:lt2>
          <a:srgbClr val="000000"/>
        </a:lt2>
        <a:accent1>
          <a:srgbClr val="FFAF18"/>
        </a:accent1>
        <a:accent2>
          <a:srgbClr val="F06157"/>
        </a:accent2>
        <a:accent3>
          <a:srgbClr val="FBE5D1"/>
        </a:accent3>
        <a:accent4>
          <a:srgbClr val="000000"/>
        </a:accent4>
        <a:accent5>
          <a:srgbClr val="FFD4AB"/>
        </a:accent5>
        <a:accent6>
          <a:srgbClr val="D9574E"/>
        </a:accent6>
        <a:hlink>
          <a:srgbClr val="FF9218"/>
        </a:hlink>
        <a:folHlink>
          <a:srgbClr val="CCCCCC"/>
        </a:folHlink>
      </a:clrScheme>
      <a:clrMap bg1="lt1" tx1="dk1" bg2="lt2" tx2="dk2" accent1="accent1" accent2="accent2" accent3="accent3" accent4="accent4" accent5="accent5" accent6="accent6" hlink="hlink" folHlink="folHlink"/>
    </a:extraClrScheme>
    <a:extraClrScheme>
      <a:clrScheme name="Lightbar 6">
        <a:dk1>
          <a:srgbClr val="000000"/>
        </a:dk1>
        <a:lt1>
          <a:srgbClr val="CCCCCC"/>
        </a:lt1>
        <a:dk2>
          <a:srgbClr val="555555"/>
        </a:dk2>
        <a:lt2>
          <a:srgbClr val="000000"/>
        </a:lt2>
        <a:accent1>
          <a:srgbClr val="AAAAAA"/>
        </a:accent1>
        <a:accent2>
          <a:srgbClr val="888888"/>
        </a:accent2>
        <a:accent3>
          <a:srgbClr val="E2E2E2"/>
        </a:accent3>
        <a:accent4>
          <a:srgbClr val="000000"/>
        </a:accent4>
        <a:accent5>
          <a:srgbClr val="D2D2D2"/>
        </a:accent5>
        <a:accent6>
          <a:srgbClr val="7B7B7B"/>
        </a:accent6>
        <a:hlink>
          <a:srgbClr val="333333"/>
        </a:hlink>
        <a:folHlink>
          <a:srgbClr val="88888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HD:Microsoft Office X:Templates:Presentations:Designs:Lightbar</Template>
  <TotalTime>75002</TotalTime>
  <Words>888</Words>
  <Application>Microsoft Macintosh PowerPoint</Application>
  <PresentationFormat>On-screen Show (4:3)</PresentationFormat>
  <Paragraphs>98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 Unicode MS</vt:lpstr>
      <vt:lpstr>Arial</vt:lpstr>
      <vt:lpstr>Source Sans Pro Bold</vt:lpstr>
      <vt:lpstr>Times New Roman</vt:lpstr>
      <vt:lpstr>Wingdings</vt:lpstr>
      <vt:lpstr>Lightbar</vt:lpstr>
      <vt:lpstr>CARFS Project # N00X Short Title: Cryptowallet Triage Phase II 21CARFS_10_Tracing_Cryptocurrency_Wallets (PI-Akkaya), Florida International University      Project Title: Triage Tool for Tracing Cryptocurrency Wallets – Phase II      Collaboration with DEA (Brian Nunamaker, Melisa Hamley), FBI, and USSS</vt:lpstr>
      <vt:lpstr>Members</vt:lpstr>
      <vt:lpstr>Meetings</vt:lpstr>
      <vt:lpstr>Materials</vt:lpstr>
      <vt:lpstr>Background from Phase I</vt:lpstr>
      <vt:lpstr>Progress Report</vt:lpstr>
      <vt:lpstr>Approach</vt:lpstr>
      <vt:lpstr>Approach</vt:lpstr>
      <vt:lpstr>Training</vt:lpstr>
      <vt:lpstr>Model Testing</vt:lpstr>
      <vt:lpstr>Testing: Comparison to Cellebrite</vt:lpstr>
      <vt:lpstr>Future Tasks</vt:lpstr>
      <vt:lpstr>Challenges</vt:lpstr>
      <vt:lpstr>Publications/Patents</vt:lpstr>
      <vt:lpstr>Questions?</vt:lpstr>
    </vt:vector>
  </TitlesOfParts>
  <Company>Department of Chemistry and Biochemistry, FIU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Anamary Tarifa</dc:creator>
  <cp:lastModifiedBy>Kemal Akkaya</cp:lastModifiedBy>
  <cp:revision>3420</cp:revision>
  <cp:lastPrinted>2013-08-21T13:41:56Z</cp:lastPrinted>
  <dcterms:created xsi:type="dcterms:W3CDTF">2007-09-12T00:58:20Z</dcterms:created>
  <dcterms:modified xsi:type="dcterms:W3CDTF">2024-08-05T20:28:34Z</dcterms:modified>
</cp:coreProperties>
</file>